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51" r:id="rId1"/>
  </p:sldMasterIdLst>
  <p:notesMasterIdLst>
    <p:notesMasterId r:id="rId62"/>
  </p:notesMasterIdLst>
  <p:sldIdLst>
    <p:sldId id="256" r:id="rId2"/>
    <p:sldId id="308" r:id="rId3"/>
    <p:sldId id="310" r:id="rId4"/>
    <p:sldId id="311" r:id="rId5"/>
    <p:sldId id="312" r:id="rId6"/>
    <p:sldId id="313" r:id="rId7"/>
    <p:sldId id="314" r:id="rId8"/>
    <p:sldId id="315" r:id="rId9"/>
    <p:sldId id="316" r:id="rId10"/>
    <p:sldId id="317" r:id="rId11"/>
    <p:sldId id="318" r:id="rId12"/>
    <p:sldId id="319" r:id="rId13"/>
    <p:sldId id="320" r:id="rId14"/>
    <p:sldId id="321" r:id="rId15"/>
    <p:sldId id="257" r:id="rId16"/>
    <p:sldId id="258" r:id="rId17"/>
    <p:sldId id="259" r:id="rId18"/>
    <p:sldId id="261" r:id="rId19"/>
    <p:sldId id="262" r:id="rId20"/>
    <p:sldId id="307" r:id="rId21"/>
    <p:sldId id="263" r:id="rId22"/>
    <p:sldId id="287"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60" r:id="rId36"/>
    <p:sldId id="264" r:id="rId37"/>
    <p:sldId id="265" r:id="rId38"/>
    <p:sldId id="266" r:id="rId39"/>
    <p:sldId id="267" r:id="rId40"/>
    <p:sldId id="283" r:id="rId41"/>
    <p:sldId id="284" r:id="rId42"/>
    <p:sldId id="285" r:id="rId43"/>
    <p:sldId id="286" r:id="rId44"/>
    <p:sldId id="288" r:id="rId45"/>
    <p:sldId id="293" r:id="rId46"/>
    <p:sldId id="292" r:id="rId47"/>
    <p:sldId id="290" r:id="rId48"/>
    <p:sldId id="291" r:id="rId49"/>
    <p:sldId id="296" r:id="rId50"/>
    <p:sldId id="297" r:id="rId51"/>
    <p:sldId id="298" r:id="rId52"/>
    <p:sldId id="299" r:id="rId53"/>
    <p:sldId id="300" r:id="rId54"/>
    <p:sldId id="301" r:id="rId55"/>
    <p:sldId id="302" r:id="rId56"/>
    <p:sldId id="303" r:id="rId57"/>
    <p:sldId id="304" r:id="rId58"/>
    <p:sldId id="305" r:id="rId59"/>
    <p:sldId id="306" r:id="rId60"/>
    <p:sldId id="289" r:id="rId61"/>
  </p:sldIdLst>
  <p:sldSz cx="12192000" cy="6858000"/>
  <p:notesSz cx="6858000" cy="9144000"/>
  <p:defaultTextStyle>
    <a:defPPr>
      <a:defRPr lang="en-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CFF66"/>
    <a:srgbClr val="FFFF6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78E145C-66D5-4F2B-A180-636CC5F1E5F2}" v="8" dt="2023-05-11T05:47:48.50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0920" autoAdjust="0"/>
  </p:normalViewPr>
  <p:slideViewPr>
    <p:cSldViewPr snapToGrid="0">
      <p:cViewPr>
        <p:scale>
          <a:sx n="80" d="100"/>
          <a:sy n="80" d="100"/>
        </p:scale>
        <p:origin x="1026" y="54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68"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Gomez Tobon" userId="b8a6d8fe-e4ad-4825-8cc6-ab3fedc37e7a" providerId="ADAL" clId="{B78E145C-66D5-4F2B-A180-636CC5F1E5F2}"/>
    <pc:docChg chg="custSel addSld delSld modSld sldOrd">
      <pc:chgData name="Lucas  Gomez Tobon" userId="b8a6d8fe-e4ad-4825-8cc6-ab3fedc37e7a" providerId="ADAL" clId="{B78E145C-66D5-4F2B-A180-636CC5F1E5F2}" dt="2023-05-11T05:54:18.782" v="161" actId="1076"/>
      <pc:docMkLst>
        <pc:docMk/>
      </pc:docMkLst>
      <pc:sldChg chg="del">
        <pc:chgData name="Lucas  Gomez Tobon" userId="b8a6d8fe-e4ad-4825-8cc6-ab3fedc37e7a" providerId="ADAL" clId="{B78E145C-66D5-4F2B-A180-636CC5F1E5F2}" dt="2023-05-11T05:41:58.174" v="0" actId="47"/>
        <pc:sldMkLst>
          <pc:docMk/>
          <pc:sldMk cId="1225505476" sldId="268"/>
        </pc:sldMkLst>
      </pc:sldChg>
      <pc:sldChg chg="addSp delSp modSp new mod">
        <pc:chgData name="Lucas  Gomez Tobon" userId="b8a6d8fe-e4ad-4825-8cc6-ab3fedc37e7a" providerId="ADAL" clId="{B78E145C-66D5-4F2B-A180-636CC5F1E5F2}" dt="2023-05-11T05:43:11.217" v="16" actId="1076"/>
        <pc:sldMkLst>
          <pc:docMk/>
          <pc:sldMk cId="2609190109" sldId="307"/>
        </pc:sldMkLst>
        <pc:spChg chg="mod">
          <ac:chgData name="Lucas  Gomez Tobon" userId="b8a6d8fe-e4ad-4825-8cc6-ab3fedc37e7a" providerId="ADAL" clId="{B78E145C-66D5-4F2B-A180-636CC5F1E5F2}" dt="2023-05-11T05:42:08.822" v="11" actId="20577"/>
          <ac:spMkLst>
            <pc:docMk/>
            <pc:sldMk cId="2609190109" sldId="307"/>
            <ac:spMk id="2" creationId="{6B3D600D-32A6-A8DC-0224-CA2F44E1F7BE}"/>
          </ac:spMkLst>
        </pc:spChg>
        <pc:spChg chg="del">
          <ac:chgData name="Lucas  Gomez Tobon" userId="b8a6d8fe-e4ad-4825-8cc6-ab3fedc37e7a" providerId="ADAL" clId="{B78E145C-66D5-4F2B-A180-636CC5F1E5F2}" dt="2023-05-11T05:42:54.055" v="12"/>
          <ac:spMkLst>
            <pc:docMk/>
            <pc:sldMk cId="2609190109" sldId="307"/>
            <ac:spMk id="3" creationId="{AE06F324-3E93-3405-7BF6-CBC7FCD3639F}"/>
          </ac:spMkLst>
        </pc:spChg>
        <pc:picChg chg="add mod">
          <ac:chgData name="Lucas  Gomez Tobon" userId="b8a6d8fe-e4ad-4825-8cc6-ab3fedc37e7a" providerId="ADAL" clId="{B78E145C-66D5-4F2B-A180-636CC5F1E5F2}" dt="2023-05-11T05:43:11.217" v="16" actId="1076"/>
          <ac:picMkLst>
            <pc:docMk/>
            <pc:sldMk cId="2609190109" sldId="307"/>
            <ac:picMk id="5" creationId="{00E4C005-89F6-76EB-7894-AB57AB16DD86}"/>
          </ac:picMkLst>
        </pc:picChg>
      </pc:sldChg>
      <pc:sldChg chg="addSp delSp modSp add mod ord">
        <pc:chgData name="Lucas  Gomez Tobon" userId="b8a6d8fe-e4ad-4825-8cc6-ab3fedc37e7a" providerId="ADAL" clId="{B78E145C-66D5-4F2B-A180-636CC5F1E5F2}" dt="2023-05-11T05:45:17.984" v="72" actId="1076"/>
        <pc:sldMkLst>
          <pc:docMk/>
          <pc:sldMk cId="3990761125" sldId="308"/>
        </pc:sldMkLst>
        <pc:spChg chg="mod">
          <ac:chgData name="Lucas  Gomez Tobon" userId="b8a6d8fe-e4ad-4825-8cc6-ab3fedc37e7a" providerId="ADAL" clId="{B78E145C-66D5-4F2B-A180-636CC5F1E5F2}" dt="2023-05-11T05:43:46.842" v="66" actId="122"/>
          <ac:spMkLst>
            <pc:docMk/>
            <pc:sldMk cId="3990761125" sldId="308"/>
            <ac:spMk id="2" creationId="{8ECB6294-38AF-938A-3165-10B8A5A73BA5}"/>
          </ac:spMkLst>
        </pc:spChg>
        <pc:spChg chg="del">
          <ac:chgData name="Lucas  Gomez Tobon" userId="b8a6d8fe-e4ad-4825-8cc6-ab3fedc37e7a" providerId="ADAL" clId="{B78E145C-66D5-4F2B-A180-636CC5F1E5F2}" dt="2023-05-11T05:43:49.515" v="67" actId="478"/>
          <ac:spMkLst>
            <pc:docMk/>
            <pc:sldMk cId="3990761125" sldId="308"/>
            <ac:spMk id="3" creationId="{0C481883-C953-06A3-764A-1622E15570E4}"/>
          </ac:spMkLst>
        </pc:spChg>
        <pc:spChg chg="add del mod">
          <ac:chgData name="Lucas  Gomez Tobon" userId="b8a6d8fe-e4ad-4825-8cc6-ab3fedc37e7a" providerId="ADAL" clId="{B78E145C-66D5-4F2B-A180-636CC5F1E5F2}" dt="2023-05-11T05:44:14.433" v="68" actId="478"/>
          <ac:spMkLst>
            <pc:docMk/>
            <pc:sldMk cId="3990761125" sldId="308"/>
            <ac:spMk id="5" creationId="{2638506C-A659-A4C8-7426-7718F38E1A79}"/>
          </ac:spMkLst>
        </pc:spChg>
        <pc:picChg chg="add mod">
          <ac:chgData name="Lucas  Gomez Tobon" userId="b8a6d8fe-e4ad-4825-8cc6-ab3fedc37e7a" providerId="ADAL" clId="{B78E145C-66D5-4F2B-A180-636CC5F1E5F2}" dt="2023-05-11T05:45:17.984" v="72" actId="1076"/>
          <ac:picMkLst>
            <pc:docMk/>
            <pc:sldMk cId="3990761125" sldId="308"/>
            <ac:picMk id="7" creationId="{8B45670C-FCB9-3FAF-12D8-4DCAC3F187B8}"/>
          </ac:picMkLst>
        </pc:picChg>
      </pc:sldChg>
      <pc:sldChg chg="delSp add del mod">
        <pc:chgData name="Lucas  Gomez Tobon" userId="b8a6d8fe-e4ad-4825-8cc6-ab3fedc37e7a" providerId="ADAL" clId="{B78E145C-66D5-4F2B-A180-636CC5F1E5F2}" dt="2023-05-11T05:46:50.729" v="89" actId="47"/>
        <pc:sldMkLst>
          <pc:docMk/>
          <pc:sldMk cId="2950430298" sldId="309"/>
        </pc:sldMkLst>
        <pc:picChg chg="del">
          <ac:chgData name="Lucas  Gomez Tobon" userId="b8a6d8fe-e4ad-4825-8cc6-ab3fedc37e7a" providerId="ADAL" clId="{B78E145C-66D5-4F2B-A180-636CC5F1E5F2}" dt="2023-05-11T05:46:36.652" v="79" actId="21"/>
          <ac:picMkLst>
            <pc:docMk/>
            <pc:sldMk cId="2950430298" sldId="309"/>
            <ac:picMk id="7" creationId="{8B45670C-FCB9-3FAF-12D8-4DCAC3F187B8}"/>
          </ac:picMkLst>
        </pc:picChg>
      </pc:sldChg>
      <pc:sldChg chg="addSp delSp modSp add mod ord">
        <pc:chgData name="Lucas  Gomez Tobon" userId="b8a6d8fe-e4ad-4825-8cc6-ab3fedc37e7a" providerId="ADAL" clId="{B78E145C-66D5-4F2B-A180-636CC5F1E5F2}" dt="2023-05-11T05:46:47.274" v="87"/>
        <pc:sldMkLst>
          <pc:docMk/>
          <pc:sldMk cId="3438164472" sldId="310"/>
        </pc:sldMkLst>
        <pc:picChg chg="add mod">
          <ac:chgData name="Lucas  Gomez Tobon" userId="b8a6d8fe-e4ad-4825-8cc6-ab3fedc37e7a" providerId="ADAL" clId="{B78E145C-66D5-4F2B-A180-636CC5F1E5F2}" dt="2023-05-11T05:46:33.856" v="78" actId="1076"/>
          <ac:picMkLst>
            <pc:docMk/>
            <pc:sldMk cId="3438164472" sldId="310"/>
            <ac:picMk id="4" creationId="{D04F2DC4-47A4-E357-0079-A19C107B670D}"/>
          </ac:picMkLst>
        </pc:picChg>
        <pc:picChg chg="add mod">
          <ac:chgData name="Lucas  Gomez Tobon" userId="b8a6d8fe-e4ad-4825-8cc6-ab3fedc37e7a" providerId="ADAL" clId="{B78E145C-66D5-4F2B-A180-636CC5F1E5F2}" dt="2023-05-11T05:46:46.192" v="85" actId="1076"/>
          <ac:picMkLst>
            <pc:docMk/>
            <pc:sldMk cId="3438164472" sldId="310"/>
            <ac:picMk id="5" creationId="{FEBCCA9A-A0AE-52B8-E116-4C618DB2E459}"/>
          </ac:picMkLst>
        </pc:picChg>
        <pc:picChg chg="del">
          <ac:chgData name="Lucas  Gomez Tobon" userId="b8a6d8fe-e4ad-4825-8cc6-ab3fedc37e7a" providerId="ADAL" clId="{B78E145C-66D5-4F2B-A180-636CC5F1E5F2}" dt="2023-05-11T05:46:13.829" v="75" actId="478"/>
          <ac:picMkLst>
            <pc:docMk/>
            <pc:sldMk cId="3438164472" sldId="310"/>
            <ac:picMk id="7" creationId="{8B45670C-FCB9-3FAF-12D8-4DCAC3F187B8}"/>
          </ac:picMkLst>
        </pc:picChg>
      </pc:sldChg>
      <pc:sldChg chg="addSp modSp add mod">
        <pc:chgData name="Lucas  Gomez Tobon" userId="b8a6d8fe-e4ad-4825-8cc6-ab3fedc37e7a" providerId="ADAL" clId="{B78E145C-66D5-4F2B-A180-636CC5F1E5F2}" dt="2023-05-11T05:47:24.824" v="97" actId="14100"/>
        <pc:sldMkLst>
          <pc:docMk/>
          <pc:sldMk cId="971934881" sldId="311"/>
        </pc:sldMkLst>
        <pc:spChg chg="add mod">
          <ac:chgData name="Lucas  Gomez Tobon" userId="b8a6d8fe-e4ad-4825-8cc6-ab3fedc37e7a" providerId="ADAL" clId="{B78E145C-66D5-4F2B-A180-636CC5F1E5F2}" dt="2023-05-11T05:47:18.271" v="93" actId="1582"/>
          <ac:spMkLst>
            <pc:docMk/>
            <pc:sldMk cId="971934881" sldId="311"/>
            <ac:spMk id="3" creationId="{11CFB984-719B-EB57-3A70-B86243723BE0}"/>
          </ac:spMkLst>
        </pc:spChg>
        <pc:spChg chg="add mod">
          <ac:chgData name="Lucas  Gomez Tobon" userId="b8a6d8fe-e4ad-4825-8cc6-ab3fedc37e7a" providerId="ADAL" clId="{B78E145C-66D5-4F2B-A180-636CC5F1E5F2}" dt="2023-05-11T05:47:24.824" v="97" actId="14100"/>
          <ac:spMkLst>
            <pc:docMk/>
            <pc:sldMk cId="971934881" sldId="311"/>
            <ac:spMk id="6" creationId="{30647A31-62D6-F1F0-C715-1BEA1F351FBC}"/>
          </ac:spMkLst>
        </pc:spChg>
      </pc:sldChg>
      <pc:sldChg chg="add del">
        <pc:chgData name="Lucas  Gomez Tobon" userId="b8a6d8fe-e4ad-4825-8cc6-ab3fedc37e7a" providerId="ADAL" clId="{B78E145C-66D5-4F2B-A180-636CC5F1E5F2}" dt="2023-05-11T05:46:40.516" v="81"/>
        <pc:sldMkLst>
          <pc:docMk/>
          <pc:sldMk cId="2161884982" sldId="311"/>
        </pc:sldMkLst>
      </pc:sldChg>
      <pc:sldChg chg="addSp modSp add mod">
        <pc:chgData name="Lucas  Gomez Tobon" userId="b8a6d8fe-e4ad-4825-8cc6-ab3fedc37e7a" providerId="ADAL" clId="{B78E145C-66D5-4F2B-A180-636CC5F1E5F2}" dt="2023-05-11T05:47:53.263" v="105" actId="14100"/>
        <pc:sldMkLst>
          <pc:docMk/>
          <pc:sldMk cId="226591481" sldId="312"/>
        </pc:sldMkLst>
        <pc:spChg chg="add mod">
          <ac:chgData name="Lucas  Gomez Tobon" userId="b8a6d8fe-e4ad-4825-8cc6-ab3fedc37e7a" providerId="ADAL" clId="{B78E145C-66D5-4F2B-A180-636CC5F1E5F2}" dt="2023-05-11T05:47:48.069" v="102" actId="208"/>
          <ac:spMkLst>
            <pc:docMk/>
            <pc:sldMk cId="226591481" sldId="312"/>
            <ac:spMk id="7" creationId="{98B2E54F-9BC9-44E0-0908-F0890D70E513}"/>
          </ac:spMkLst>
        </pc:spChg>
        <pc:spChg chg="add mod">
          <ac:chgData name="Lucas  Gomez Tobon" userId="b8a6d8fe-e4ad-4825-8cc6-ab3fedc37e7a" providerId="ADAL" clId="{B78E145C-66D5-4F2B-A180-636CC5F1E5F2}" dt="2023-05-11T05:47:53.263" v="105" actId="14100"/>
          <ac:spMkLst>
            <pc:docMk/>
            <pc:sldMk cId="226591481" sldId="312"/>
            <ac:spMk id="8" creationId="{C12D1813-4A6A-25CA-E8BD-42F235D2002C}"/>
          </ac:spMkLst>
        </pc:spChg>
      </pc:sldChg>
      <pc:sldChg chg="addSp delSp modSp add mod">
        <pc:chgData name="Lucas  Gomez Tobon" userId="b8a6d8fe-e4ad-4825-8cc6-ab3fedc37e7a" providerId="ADAL" clId="{B78E145C-66D5-4F2B-A180-636CC5F1E5F2}" dt="2023-05-11T05:48:55.535" v="118" actId="1076"/>
        <pc:sldMkLst>
          <pc:docMk/>
          <pc:sldMk cId="212832697" sldId="313"/>
        </pc:sldMkLst>
        <pc:spChg chg="del">
          <ac:chgData name="Lucas  Gomez Tobon" userId="b8a6d8fe-e4ad-4825-8cc6-ab3fedc37e7a" providerId="ADAL" clId="{B78E145C-66D5-4F2B-A180-636CC5F1E5F2}" dt="2023-05-11T05:48:23.390" v="108" actId="478"/>
          <ac:spMkLst>
            <pc:docMk/>
            <pc:sldMk cId="212832697" sldId="313"/>
            <ac:spMk id="3" creationId="{11CFB984-719B-EB57-3A70-B86243723BE0}"/>
          </ac:spMkLst>
        </pc:spChg>
        <pc:spChg chg="del">
          <ac:chgData name="Lucas  Gomez Tobon" userId="b8a6d8fe-e4ad-4825-8cc6-ab3fedc37e7a" providerId="ADAL" clId="{B78E145C-66D5-4F2B-A180-636CC5F1E5F2}" dt="2023-05-11T05:48:25.583" v="112" actId="478"/>
          <ac:spMkLst>
            <pc:docMk/>
            <pc:sldMk cId="212832697" sldId="313"/>
            <ac:spMk id="6" creationId="{30647A31-62D6-F1F0-C715-1BEA1F351FBC}"/>
          </ac:spMkLst>
        </pc:spChg>
        <pc:spChg chg="del">
          <ac:chgData name="Lucas  Gomez Tobon" userId="b8a6d8fe-e4ad-4825-8cc6-ab3fedc37e7a" providerId="ADAL" clId="{B78E145C-66D5-4F2B-A180-636CC5F1E5F2}" dt="2023-05-11T05:48:25.189" v="111" actId="478"/>
          <ac:spMkLst>
            <pc:docMk/>
            <pc:sldMk cId="212832697" sldId="313"/>
            <ac:spMk id="7" creationId="{98B2E54F-9BC9-44E0-0908-F0890D70E513}"/>
          </ac:spMkLst>
        </pc:spChg>
        <pc:spChg chg="del">
          <ac:chgData name="Lucas  Gomez Tobon" userId="b8a6d8fe-e4ad-4825-8cc6-ab3fedc37e7a" providerId="ADAL" clId="{B78E145C-66D5-4F2B-A180-636CC5F1E5F2}" dt="2023-05-11T05:48:24.208" v="109" actId="478"/>
          <ac:spMkLst>
            <pc:docMk/>
            <pc:sldMk cId="212832697" sldId="313"/>
            <ac:spMk id="8" creationId="{C12D1813-4A6A-25CA-E8BD-42F235D2002C}"/>
          </ac:spMkLst>
        </pc:spChg>
        <pc:picChg chg="del">
          <ac:chgData name="Lucas  Gomez Tobon" userId="b8a6d8fe-e4ad-4825-8cc6-ab3fedc37e7a" providerId="ADAL" clId="{B78E145C-66D5-4F2B-A180-636CC5F1E5F2}" dt="2023-05-11T05:48:22.816" v="107" actId="478"/>
          <ac:picMkLst>
            <pc:docMk/>
            <pc:sldMk cId="212832697" sldId="313"/>
            <ac:picMk id="4" creationId="{D04F2DC4-47A4-E357-0079-A19C107B670D}"/>
          </ac:picMkLst>
        </pc:picChg>
        <pc:picChg chg="del">
          <ac:chgData name="Lucas  Gomez Tobon" userId="b8a6d8fe-e4ad-4825-8cc6-ab3fedc37e7a" providerId="ADAL" clId="{B78E145C-66D5-4F2B-A180-636CC5F1E5F2}" dt="2023-05-11T05:48:24.774" v="110" actId="478"/>
          <ac:picMkLst>
            <pc:docMk/>
            <pc:sldMk cId="212832697" sldId="313"/>
            <ac:picMk id="5" creationId="{FEBCCA9A-A0AE-52B8-E116-4C618DB2E459}"/>
          </ac:picMkLst>
        </pc:picChg>
        <pc:picChg chg="add mod">
          <ac:chgData name="Lucas  Gomez Tobon" userId="b8a6d8fe-e4ad-4825-8cc6-ab3fedc37e7a" providerId="ADAL" clId="{B78E145C-66D5-4F2B-A180-636CC5F1E5F2}" dt="2023-05-11T05:48:55.535" v="118" actId="1076"/>
          <ac:picMkLst>
            <pc:docMk/>
            <pc:sldMk cId="212832697" sldId="313"/>
            <ac:picMk id="10" creationId="{EDC7334D-8AA1-6EC5-3840-F91A1A5527E7}"/>
          </ac:picMkLst>
        </pc:picChg>
      </pc:sldChg>
      <pc:sldChg chg="addSp delSp modSp add mod">
        <pc:chgData name="Lucas  Gomez Tobon" userId="b8a6d8fe-e4ad-4825-8cc6-ab3fedc37e7a" providerId="ADAL" clId="{B78E145C-66D5-4F2B-A180-636CC5F1E5F2}" dt="2023-05-11T05:49:42.327" v="125" actId="1076"/>
        <pc:sldMkLst>
          <pc:docMk/>
          <pc:sldMk cId="4120771136" sldId="314"/>
        </pc:sldMkLst>
        <pc:picChg chg="add mod ord">
          <ac:chgData name="Lucas  Gomez Tobon" userId="b8a6d8fe-e4ad-4825-8cc6-ab3fedc37e7a" providerId="ADAL" clId="{B78E145C-66D5-4F2B-A180-636CC5F1E5F2}" dt="2023-05-11T05:49:42.327" v="125" actId="1076"/>
          <ac:picMkLst>
            <pc:docMk/>
            <pc:sldMk cId="4120771136" sldId="314"/>
            <ac:picMk id="4" creationId="{9BF8C2F6-9D62-7EBB-F148-B20BE937B465}"/>
          </ac:picMkLst>
        </pc:picChg>
        <pc:picChg chg="del">
          <ac:chgData name="Lucas  Gomez Tobon" userId="b8a6d8fe-e4ad-4825-8cc6-ab3fedc37e7a" providerId="ADAL" clId="{B78E145C-66D5-4F2B-A180-636CC5F1E5F2}" dt="2023-05-11T05:49:41.027" v="124" actId="478"/>
          <ac:picMkLst>
            <pc:docMk/>
            <pc:sldMk cId="4120771136" sldId="314"/>
            <ac:picMk id="10" creationId="{EDC7334D-8AA1-6EC5-3840-F91A1A5527E7}"/>
          </ac:picMkLst>
        </pc:picChg>
      </pc:sldChg>
      <pc:sldChg chg="addSp delSp modSp add mod">
        <pc:chgData name="Lucas  Gomez Tobon" userId="b8a6d8fe-e4ad-4825-8cc6-ab3fedc37e7a" providerId="ADAL" clId="{B78E145C-66D5-4F2B-A180-636CC5F1E5F2}" dt="2023-05-11T05:50:10.447" v="130" actId="1076"/>
        <pc:sldMkLst>
          <pc:docMk/>
          <pc:sldMk cId="1325872231" sldId="315"/>
        </pc:sldMkLst>
        <pc:picChg chg="del">
          <ac:chgData name="Lucas  Gomez Tobon" userId="b8a6d8fe-e4ad-4825-8cc6-ab3fedc37e7a" providerId="ADAL" clId="{B78E145C-66D5-4F2B-A180-636CC5F1E5F2}" dt="2023-05-11T05:50:05.211" v="127" actId="478"/>
          <ac:picMkLst>
            <pc:docMk/>
            <pc:sldMk cId="1325872231" sldId="315"/>
            <ac:picMk id="4" creationId="{9BF8C2F6-9D62-7EBB-F148-B20BE937B465}"/>
          </ac:picMkLst>
        </pc:picChg>
        <pc:picChg chg="add mod">
          <ac:chgData name="Lucas  Gomez Tobon" userId="b8a6d8fe-e4ad-4825-8cc6-ab3fedc37e7a" providerId="ADAL" clId="{B78E145C-66D5-4F2B-A180-636CC5F1E5F2}" dt="2023-05-11T05:50:10.447" v="130" actId="1076"/>
          <ac:picMkLst>
            <pc:docMk/>
            <pc:sldMk cId="1325872231" sldId="315"/>
            <ac:picMk id="5" creationId="{1187F0CA-375B-A4F6-080E-F72C99B4DD95}"/>
          </ac:picMkLst>
        </pc:picChg>
      </pc:sldChg>
      <pc:sldChg chg="addSp delSp modSp add mod">
        <pc:chgData name="Lucas  Gomez Tobon" userId="b8a6d8fe-e4ad-4825-8cc6-ab3fedc37e7a" providerId="ADAL" clId="{B78E145C-66D5-4F2B-A180-636CC5F1E5F2}" dt="2023-05-11T05:50:42.726" v="136" actId="1076"/>
        <pc:sldMkLst>
          <pc:docMk/>
          <pc:sldMk cId="4063617147" sldId="316"/>
        </pc:sldMkLst>
        <pc:picChg chg="add mod">
          <ac:chgData name="Lucas  Gomez Tobon" userId="b8a6d8fe-e4ad-4825-8cc6-ab3fedc37e7a" providerId="ADAL" clId="{B78E145C-66D5-4F2B-A180-636CC5F1E5F2}" dt="2023-05-11T05:50:42.726" v="136" actId="1076"/>
          <ac:picMkLst>
            <pc:docMk/>
            <pc:sldMk cId="4063617147" sldId="316"/>
            <ac:picMk id="4" creationId="{02707534-7C53-AC8F-0AAC-BBACD7D46508}"/>
          </ac:picMkLst>
        </pc:picChg>
        <pc:picChg chg="del">
          <ac:chgData name="Lucas  Gomez Tobon" userId="b8a6d8fe-e4ad-4825-8cc6-ab3fedc37e7a" providerId="ADAL" clId="{B78E145C-66D5-4F2B-A180-636CC5F1E5F2}" dt="2023-05-11T05:50:35.649" v="132" actId="478"/>
          <ac:picMkLst>
            <pc:docMk/>
            <pc:sldMk cId="4063617147" sldId="316"/>
            <ac:picMk id="5" creationId="{1187F0CA-375B-A4F6-080E-F72C99B4DD95}"/>
          </ac:picMkLst>
        </pc:picChg>
      </pc:sldChg>
      <pc:sldChg chg="addSp delSp modSp add mod">
        <pc:chgData name="Lucas  Gomez Tobon" userId="b8a6d8fe-e4ad-4825-8cc6-ab3fedc37e7a" providerId="ADAL" clId="{B78E145C-66D5-4F2B-A180-636CC5F1E5F2}" dt="2023-05-11T05:51:33.119" v="141" actId="1076"/>
        <pc:sldMkLst>
          <pc:docMk/>
          <pc:sldMk cId="1007730622" sldId="317"/>
        </pc:sldMkLst>
        <pc:picChg chg="del">
          <ac:chgData name="Lucas  Gomez Tobon" userId="b8a6d8fe-e4ad-4825-8cc6-ab3fedc37e7a" providerId="ADAL" clId="{B78E145C-66D5-4F2B-A180-636CC5F1E5F2}" dt="2023-05-11T05:51:16.358" v="138" actId="478"/>
          <ac:picMkLst>
            <pc:docMk/>
            <pc:sldMk cId="1007730622" sldId="317"/>
            <ac:picMk id="4" creationId="{02707534-7C53-AC8F-0AAC-BBACD7D46508}"/>
          </ac:picMkLst>
        </pc:picChg>
        <pc:picChg chg="add mod">
          <ac:chgData name="Lucas  Gomez Tobon" userId="b8a6d8fe-e4ad-4825-8cc6-ab3fedc37e7a" providerId="ADAL" clId="{B78E145C-66D5-4F2B-A180-636CC5F1E5F2}" dt="2023-05-11T05:51:33.119" v="141" actId="1076"/>
          <ac:picMkLst>
            <pc:docMk/>
            <pc:sldMk cId="1007730622" sldId="317"/>
            <ac:picMk id="5" creationId="{F678F579-C76A-243D-595F-A5E78DEF561D}"/>
          </ac:picMkLst>
        </pc:picChg>
      </pc:sldChg>
      <pc:sldChg chg="addSp delSp modSp add mod">
        <pc:chgData name="Lucas  Gomez Tobon" userId="b8a6d8fe-e4ad-4825-8cc6-ab3fedc37e7a" providerId="ADAL" clId="{B78E145C-66D5-4F2B-A180-636CC5F1E5F2}" dt="2023-05-11T05:52:08.471" v="146" actId="1076"/>
        <pc:sldMkLst>
          <pc:docMk/>
          <pc:sldMk cId="544150932" sldId="318"/>
        </pc:sldMkLst>
        <pc:picChg chg="add mod">
          <ac:chgData name="Lucas  Gomez Tobon" userId="b8a6d8fe-e4ad-4825-8cc6-ab3fedc37e7a" providerId="ADAL" clId="{B78E145C-66D5-4F2B-A180-636CC5F1E5F2}" dt="2023-05-11T05:52:08.471" v="146" actId="1076"/>
          <ac:picMkLst>
            <pc:docMk/>
            <pc:sldMk cId="544150932" sldId="318"/>
            <ac:picMk id="4" creationId="{FBEB6B40-9282-D732-5E9D-AA3CED12327E}"/>
          </ac:picMkLst>
        </pc:picChg>
        <pc:picChg chg="del">
          <ac:chgData name="Lucas  Gomez Tobon" userId="b8a6d8fe-e4ad-4825-8cc6-ab3fedc37e7a" providerId="ADAL" clId="{B78E145C-66D5-4F2B-A180-636CC5F1E5F2}" dt="2023-05-11T05:52:02.446" v="143" actId="478"/>
          <ac:picMkLst>
            <pc:docMk/>
            <pc:sldMk cId="544150932" sldId="318"/>
            <ac:picMk id="5" creationId="{F678F579-C76A-243D-595F-A5E78DEF561D}"/>
          </ac:picMkLst>
        </pc:picChg>
      </pc:sldChg>
      <pc:sldChg chg="addSp delSp modSp add mod">
        <pc:chgData name="Lucas  Gomez Tobon" userId="b8a6d8fe-e4ad-4825-8cc6-ab3fedc37e7a" providerId="ADAL" clId="{B78E145C-66D5-4F2B-A180-636CC5F1E5F2}" dt="2023-05-11T05:52:44.911" v="151" actId="1076"/>
        <pc:sldMkLst>
          <pc:docMk/>
          <pc:sldMk cId="4199659258" sldId="319"/>
        </pc:sldMkLst>
        <pc:picChg chg="del">
          <ac:chgData name="Lucas  Gomez Tobon" userId="b8a6d8fe-e4ad-4825-8cc6-ab3fedc37e7a" providerId="ADAL" clId="{B78E145C-66D5-4F2B-A180-636CC5F1E5F2}" dt="2023-05-11T05:52:31.965" v="148" actId="478"/>
          <ac:picMkLst>
            <pc:docMk/>
            <pc:sldMk cId="4199659258" sldId="319"/>
            <ac:picMk id="4" creationId="{FBEB6B40-9282-D732-5E9D-AA3CED12327E}"/>
          </ac:picMkLst>
        </pc:picChg>
        <pc:picChg chg="add mod">
          <ac:chgData name="Lucas  Gomez Tobon" userId="b8a6d8fe-e4ad-4825-8cc6-ab3fedc37e7a" providerId="ADAL" clId="{B78E145C-66D5-4F2B-A180-636CC5F1E5F2}" dt="2023-05-11T05:52:44.911" v="151" actId="1076"/>
          <ac:picMkLst>
            <pc:docMk/>
            <pc:sldMk cId="4199659258" sldId="319"/>
            <ac:picMk id="5" creationId="{0E10E29D-AC45-A33C-CE07-A88412D991FD}"/>
          </ac:picMkLst>
        </pc:picChg>
      </pc:sldChg>
      <pc:sldChg chg="addSp delSp modSp add mod">
        <pc:chgData name="Lucas  Gomez Tobon" userId="b8a6d8fe-e4ad-4825-8cc6-ab3fedc37e7a" providerId="ADAL" clId="{B78E145C-66D5-4F2B-A180-636CC5F1E5F2}" dt="2023-05-11T05:53:13.655" v="156" actId="1076"/>
        <pc:sldMkLst>
          <pc:docMk/>
          <pc:sldMk cId="3600425041" sldId="320"/>
        </pc:sldMkLst>
        <pc:picChg chg="add mod">
          <ac:chgData name="Lucas  Gomez Tobon" userId="b8a6d8fe-e4ad-4825-8cc6-ab3fedc37e7a" providerId="ADAL" clId="{B78E145C-66D5-4F2B-A180-636CC5F1E5F2}" dt="2023-05-11T05:53:13.655" v="156" actId="1076"/>
          <ac:picMkLst>
            <pc:docMk/>
            <pc:sldMk cId="3600425041" sldId="320"/>
            <ac:picMk id="4" creationId="{397ECFA8-9600-E28D-4538-8A1145BBAA85}"/>
          </ac:picMkLst>
        </pc:picChg>
        <pc:picChg chg="del">
          <ac:chgData name="Lucas  Gomez Tobon" userId="b8a6d8fe-e4ad-4825-8cc6-ab3fedc37e7a" providerId="ADAL" clId="{B78E145C-66D5-4F2B-A180-636CC5F1E5F2}" dt="2023-05-11T05:53:08.903" v="153" actId="478"/>
          <ac:picMkLst>
            <pc:docMk/>
            <pc:sldMk cId="3600425041" sldId="320"/>
            <ac:picMk id="5" creationId="{0E10E29D-AC45-A33C-CE07-A88412D991FD}"/>
          </ac:picMkLst>
        </pc:picChg>
      </pc:sldChg>
      <pc:sldChg chg="addSp delSp modSp add mod">
        <pc:chgData name="Lucas  Gomez Tobon" userId="b8a6d8fe-e4ad-4825-8cc6-ab3fedc37e7a" providerId="ADAL" clId="{B78E145C-66D5-4F2B-A180-636CC5F1E5F2}" dt="2023-05-11T05:54:18.782" v="161" actId="1076"/>
        <pc:sldMkLst>
          <pc:docMk/>
          <pc:sldMk cId="2093134300" sldId="321"/>
        </pc:sldMkLst>
        <pc:picChg chg="del">
          <ac:chgData name="Lucas  Gomez Tobon" userId="b8a6d8fe-e4ad-4825-8cc6-ab3fedc37e7a" providerId="ADAL" clId="{B78E145C-66D5-4F2B-A180-636CC5F1E5F2}" dt="2023-05-11T05:54:12.479" v="158" actId="478"/>
          <ac:picMkLst>
            <pc:docMk/>
            <pc:sldMk cId="2093134300" sldId="321"/>
            <ac:picMk id="4" creationId="{397ECFA8-9600-E28D-4538-8A1145BBAA85}"/>
          </ac:picMkLst>
        </pc:picChg>
        <pc:picChg chg="add mod">
          <ac:chgData name="Lucas  Gomez Tobon" userId="b8a6d8fe-e4ad-4825-8cc6-ab3fedc37e7a" providerId="ADAL" clId="{B78E145C-66D5-4F2B-A180-636CC5F1E5F2}" dt="2023-05-11T05:54:18.782" v="161" actId="1076"/>
          <ac:picMkLst>
            <pc:docMk/>
            <pc:sldMk cId="2093134300" sldId="321"/>
            <ac:picMk id="5" creationId="{80FE0532-66FC-88D5-D8AC-730512504F34}"/>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O"/>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EACCC4-5A92-2A47-A212-763A447ED43D}" type="datetimeFigureOut">
              <a:rPr lang="en-CO" smtClean="0"/>
              <a:t>05/11/2023</a:t>
            </a:fld>
            <a:endParaRPr lang="en-CO"/>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O"/>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O"/>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O"/>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09826A5-70F2-DE4E-A880-9792E2CF0BDE}" type="slidenum">
              <a:rPr lang="en-CO" smtClean="0"/>
              <a:t>‹Nº›</a:t>
            </a:fld>
            <a:endParaRPr lang="en-CO"/>
          </a:p>
        </p:txBody>
      </p:sp>
    </p:spTree>
    <p:extLst>
      <p:ext uri="{BB962C8B-B14F-4D97-AF65-F5344CB8AC3E}">
        <p14:creationId xmlns:p14="http://schemas.microsoft.com/office/powerpoint/2010/main" val="282248215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O" dirty="0"/>
              <a:t>Bottom – up y top - down</a:t>
            </a:r>
          </a:p>
        </p:txBody>
      </p:sp>
      <p:sp>
        <p:nvSpPr>
          <p:cNvPr id="4" name="Slide Number Placeholder 3"/>
          <p:cNvSpPr>
            <a:spLocks noGrp="1"/>
          </p:cNvSpPr>
          <p:nvPr>
            <p:ph type="sldNum" sz="quarter" idx="5"/>
          </p:nvPr>
        </p:nvSpPr>
        <p:spPr/>
        <p:txBody>
          <a:bodyPr/>
          <a:lstStyle/>
          <a:p>
            <a:fld id="{809826A5-70F2-DE4E-A880-9792E2CF0BDE}" type="slidenum">
              <a:rPr lang="en-CO" smtClean="0"/>
              <a:t>16</a:t>
            </a:fld>
            <a:endParaRPr lang="en-CO"/>
          </a:p>
        </p:txBody>
      </p:sp>
    </p:spTree>
    <p:extLst>
      <p:ext uri="{BB962C8B-B14F-4D97-AF65-F5344CB8AC3E}">
        <p14:creationId xmlns:p14="http://schemas.microsoft.com/office/powerpoint/2010/main" val="12663790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db670b88f4_6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s-CO" sz="1800" dirty="0">
              <a:effectLst/>
              <a:latin typeface="Calibri" panose="020F0502020204030204" pitchFamily="34" charset="0"/>
              <a:ea typeface="Calibri" panose="020F0502020204030204" pitchFamily="34" charset="0"/>
            </a:endParaRPr>
          </a:p>
        </p:txBody>
      </p:sp>
      <p:sp>
        <p:nvSpPr>
          <p:cNvPr id="96" name="Google Shape;96;g1db670b88f4_6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57847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 b="0" dirty="0">
                <a:solidFill>
                  <a:srgbClr val="D4D4D4"/>
                </a:solidFill>
                <a:effectLst/>
                <a:latin typeface="Consolas" panose="020B0609020204030204" pitchFamily="49" charset="0"/>
              </a:rPr>
              <a:t>Notemos que estos tipos de modelos son más flexibles que aquellos que asumen una única distribución base, puesto que permiten descubrir distribuciones subyacentes multimodales, por ejemplo, pueden describir datos con múltiples puntos calientes o “clústeres”. </a:t>
            </a:r>
            <a:endParaRPr lang="es-CO" dirty="0"/>
          </a:p>
        </p:txBody>
      </p:sp>
      <p:sp>
        <p:nvSpPr>
          <p:cNvPr id="4" name="Marcador de número de diapositiva 3"/>
          <p:cNvSpPr>
            <a:spLocks noGrp="1"/>
          </p:cNvSpPr>
          <p:nvPr>
            <p:ph type="sldNum" sz="quarter" idx="5"/>
          </p:nvPr>
        </p:nvSpPr>
        <p:spPr/>
        <p:txBody>
          <a:bodyPr/>
          <a:lstStyle/>
          <a:p>
            <a:fld id="{809826A5-70F2-DE4E-A880-9792E2CF0BDE}" type="slidenum">
              <a:rPr lang="en-CO" smtClean="0"/>
              <a:t>48</a:t>
            </a:fld>
            <a:endParaRPr lang="en-CO"/>
          </a:p>
        </p:txBody>
      </p:sp>
    </p:spTree>
    <p:extLst>
      <p:ext uri="{BB962C8B-B14F-4D97-AF65-F5344CB8AC3E}">
        <p14:creationId xmlns:p14="http://schemas.microsoft.com/office/powerpoint/2010/main" val="10581518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09826A5-70F2-DE4E-A880-9792E2CF0BDE}" type="slidenum">
              <a:rPr lang="en-CO" smtClean="0"/>
              <a:t>56</a:t>
            </a:fld>
            <a:endParaRPr lang="en-CO"/>
          </a:p>
        </p:txBody>
      </p:sp>
    </p:spTree>
    <p:extLst>
      <p:ext uri="{BB962C8B-B14F-4D97-AF65-F5344CB8AC3E}">
        <p14:creationId xmlns:p14="http://schemas.microsoft.com/office/powerpoint/2010/main" val="2787370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09826A5-70F2-DE4E-A880-9792E2CF0BDE}" type="slidenum">
              <a:rPr lang="en-CO" smtClean="0"/>
              <a:t>57</a:t>
            </a:fld>
            <a:endParaRPr lang="en-CO"/>
          </a:p>
        </p:txBody>
      </p:sp>
    </p:spTree>
    <p:extLst>
      <p:ext uri="{BB962C8B-B14F-4D97-AF65-F5344CB8AC3E}">
        <p14:creationId xmlns:p14="http://schemas.microsoft.com/office/powerpoint/2010/main" val="2186819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09826A5-70F2-DE4E-A880-9792E2CF0BDE}" type="slidenum">
              <a:rPr lang="en-CO" smtClean="0"/>
              <a:t>58</a:t>
            </a:fld>
            <a:endParaRPr lang="en-CO"/>
          </a:p>
        </p:txBody>
      </p:sp>
    </p:spTree>
    <p:extLst>
      <p:ext uri="{BB962C8B-B14F-4D97-AF65-F5344CB8AC3E}">
        <p14:creationId xmlns:p14="http://schemas.microsoft.com/office/powerpoint/2010/main" val="344422433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809826A5-70F2-DE4E-A880-9792E2CF0BDE}" type="slidenum">
              <a:rPr lang="en-CO" smtClean="0"/>
              <a:t>59</a:t>
            </a:fld>
            <a:endParaRPr lang="en-CO"/>
          </a:p>
        </p:txBody>
      </p:sp>
    </p:spTree>
    <p:extLst>
      <p:ext uri="{BB962C8B-B14F-4D97-AF65-F5344CB8AC3E}">
        <p14:creationId xmlns:p14="http://schemas.microsoft.com/office/powerpoint/2010/main" val="466809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mediumllweb"/>
              </a:rPr>
              <a:t>These methods produce a tree-based hierarchy of points called a dendrogram. The number of clusters “k” is often predetermined by the user, and clusters are assigned by cutting the dendrogram at a specified depth that results in “k” groups of smaller dendrograms. </a:t>
            </a:r>
            <a:r>
              <a:rPr lang="en-US" b="0" i="0" dirty="0" err="1">
                <a:solidFill>
                  <a:srgbClr val="000000"/>
                </a:solidFill>
                <a:effectLst/>
                <a:latin typeface="mediumllweb"/>
              </a:rPr>
              <a:t>Esto</a:t>
            </a:r>
            <a:r>
              <a:rPr lang="en-US" b="0" i="0" dirty="0">
                <a:solidFill>
                  <a:srgbClr val="000000"/>
                </a:solidFill>
                <a:effectLst/>
                <a:latin typeface="mediumllweb"/>
              </a:rPr>
              <a:t> es un </a:t>
            </a:r>
            <a:r>
              <a:rPr lang="en-US" b="0" i="0" dirty="0" err="1">
                <a:solidFill>
                  <a:srgbClr val="000000"/>
                </a:solidFill>
                <a:effectLst/>
                <a:latin typeface="mediumllweb"/>
              </a:rPr>
              <a:t>proceso</a:t>
            </a:r>
            <a:r>
              <a:rPr lang="en-US" b="0" i="0" dirty="0">
                <a:solidFill>
                  <a:srgbClr val="000000"/>
                </a:solidFill>
                <a:effectLst/>
                <a:latin typeface="mediumllweb"/>
              </a:rPr>
              <a:t> DETERMINISTA</a:t>
            </a:r>
            <a:endParaRPr lang="en-CO" dirty="0"/>
          </a:p>
        </p:txBody>
      </p:sp>
      <p:sp>
        <p:nvSpPr>
          <p:cNvPr id="4" name="Slide Number Placeholder 3"/>
          <p:cNvSpPr>
            <a:spLocks noGrp="1"/>
          </p:cNvSpPr>
          <p:nvPr>
            <p:ph type="sldNum" sz="quarter" idx="5"/>
          </p:nvPr>
        </p:nvSpPr>
        <p:spPr/>
        <p:txBody>
          <a:bodyPr/>
          <a:lstStyle/>
          <a:p>
            <a:fld id="{809826A5-70F2-DE4E-A880-9792E2CF0BDE}" type="slidenum">
              <a:rPr lang="en-CO" smtClean="0"/>
              <a:t>17</a:t>
            </a:fld>
            <a:endParaRPr lang="en-CO"/>
          </a:p>
        </p:txBody>
      </p:sp>
    </p:spTree>
    <p:extLst>
      <p:ext uri="{BB962C8B-B14F-4D97-AF65-F5344CB8AC3E}">
        <p14:creationId xmlns:p14="http://schemas.microsoft.com/office/powerpoint/2010/main" val="20298190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Son NO DETERMINISTAS. El usuario define K. Funciona muy bien en formas esféricas, no usa parámetros de densidad.</a:t>
            </a:r>
          </a:p>
          <a:p>
            <a:endParaRPr lang="en-CO" dirty="0"/>
          </a:p>
        </p:txBody>
      </p:sp>
      <p:sp>
        <p:nvSpPr>
          <p:cNvPr id="4" name="Slide Number Placeholder 3"/>
          <p:cNvSpPr>
            <a:spLocks noGrp="1"/>
          </p:cNvSpPr>
          <p:nvPr>
            <p:ph type="sldNum" sz="quarter" idx="5"/>
          </p:nvPr>
        </p:nvSpPr>
        <p:spPr/>
        <p:txBody>
          <a:bodyPr/>
          <a:lstStyle/>
          <a:p>
            <a:fld id="{809826A5-70F2-DE4E-A880-9792E2CF0BDE}" type="slidenum">
              <a:rPr lang="en-CO" smtClean="0"/>
              <a:t>18</a:t>
            </a:fld>
            <a:endParaRPr lang="en-CO"/>
          </a:p>
        </p:txBody>
      </p:sp>
    </p:spTree>
    <p:extLst>
      <p:ext uri="{BB962C8B-B14F-4D97-AF65-F5344CB8AC3E}">
        <p14:creationId xmlns:p14="http://schemas.microsoft.com/office/powerpoint/2010/main" val="31681641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r>
              <a:rPr lang="en-US" dirty="0"/>
              <a:t>S</a:t>
            </a:r>
            <a:r>
              <a:rPr lang="en-CO" dirty="0"/>
              <a:t>lhouette analysis: cohesión y separación. </a:t>
            </a:r>
            <a:r>
              <a:rPr lang="en-US" b="0" i="0" dirty="0">
                <a:solidFill>
                  <a:srgbClr val="000000"/>
                </a:solidFill>
                <a:effectLst/>
                <a:latin typeface="mediumllweb"/>
              </a:rPr>
              <a:t>How close the data point is to other points in the cluster</a:t>
            </a:r>
          </a:p>
          <a:p>
            <a:pPr algn="l">
              <a:buFont typeface="Arial" panose="020B0604020202020204" pitchFamily="34" charset="0"/>
              <a:buChar char="•"/>
            </a:pPr>
            <a:r>
              <a:rPr lang="en-US" b="0" i="0" dirty="0">
                <a:solidFill>
                  <a:srgbClr val="000000"/>
                </a:solidFill>
                <a:effectLst/>
                <a:latin typeface="mediumllweb"/>
              </a:rPr>
              <a:t>How far away the data point is from points in other clusters</a:t>
            </a:r>
          </a:p>
          <a:p>
            <a:endParaRPr lang="en-CO" dirty="0"/>
          </a:p>
        </p:txBody>
      </p:sp>
      <p:sp>
        <p:nvSpPr>
          <p:cNvPr id="4" name="Slide Number Placeholder 3"/>
          <p:cNvSpPr>
            <a:spLocks noGrp="1"/>
          </p:cNvSpPr>
          <p:nvPr>
            <p:ph type="sldNum" sz="quarter" idx="5"/>
          </p:nvPr>
        </p:nvSpPr>
        <p:spPr/>
        <p:txBody>
          <a:bodyPr/>
          <a:lstStyle/>
          <a:p>
            <a:fld id="{809826A5-70F2-DE4E-A880-9792E2CF0BDE}" type="slidenum">
              <a:rPr lang="en-CO" smtClean="0"/>
              <a:t>21</a:t>
            </a:fld>
            <a:endParaRPr lang="en-CO"/>
          </a:p>
        </p:txBody>
      </p:sp>
    </p:spTree>
    <p:extLst>
      <p:ext uri="{BB962C8B-B14F-4D97-AF65-F5344CB8AC3E}">
        <p14:creationId xmlns:p14="http://schemas.microsoft.com/office/powerpoint/2010/main" val="23153141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ES" dirty="0"/>
              <a:t>A(i) </a:t>
            </a:r>
            <a:r>
              <a:rPr lang="en-US" b="0" i="0" dirty="0">
                <a:solidFill>
                  <a:srgbClr val="202122"/>
                </a:solidFill>
                <a:effectLst/>
                <a:latin typeface="Arial" panose="020B0604020202020204" pitchFamily="34" charset="0"/>
              </a:rPr>
              <a:t>be the mean distance between </a:t>
            </a:r>
            <a:r>
              <a:rPr lang="en-US" b="0" i="0" dirty="0" err="1">
                <a:solidFill>
                  <a:srgbClr val="202122"/>
                </a:solidFill>
                <a:effectLst/>
                <a:latin typeface="Nimbus Roman No9 L"/>
              </a:rPr>
              <a:t>i</a:t>
            </a:r>
            <a:r>
              <a:rPr lang="en-US" b="0" i="0" dirty="0">
                <a:solidFill>
                  <a:srgbClr val="202122"/>
                </a:solidFill>
                <a:effectLst/>
                <a:latin typeface="Arial" panose="020B0604020202020204" pitchFamily="34" charset="0"/>
              </a:rPr>
              <a:t> and all other data points in the same cluster. We can interpret </a:t>
            </a:r>
            <a:r>
              <a:rPr lang="en-US" b="0" i="0" dirty="0">
                <a:solidFill>
                  <a:srgbClr val="202122"/>
                </a:solidFill>
                <a:effectLst/>
                <a:latin typeface="Nimbus Roman No9 L"/>
              </a:rPr>
              <a:t>a(</a:t>
            </a:r>
            <a:r>
              <a:rPr lang="en-US" b="0" i="0" dirty="0" err="1">
                <a:solidFill>
                  <a:srgbClr val="202122"/>
                </a:solidFill>
                <a:effectLst/>
                <a:latin typeface="Nimbus Roman No9 L"/>
              </a:rPr>
              <a:t>i</a:t>
            </a:r>
            <a:r>
              <a:rPr lang="en-US" b="0" i="0" dirty="0">
                <a:solidFill>
                  <a:srgbClr val="202122"/>
                </a:solidFill>
                <a:effectLst/>
                <a:latin typeface="Nimbus Roman No9 L"/>
              </a:rPr>
              <a:t>)</a:t>
            </a:r>
            <a:r>
              <a:rPr lang="en-US" b="0" i="0" dirty="0">
                <a:solidFill>
                  <a:srgbClr val="202122"/>
                </a:solidFill>
                <a:effectLst/>
                <a:latin typeface="Arial" panose="020B0604020202020204" pitchFamily="34" charset="0"/>
              </a:rPr>
              <a:t> as a measure of how well </a:t>
            </a:r>
            <a:r>
              <a:rPr lang="en-US" b="0" i="0" dirty="0" err="1">
                <a:solidFill>
                  <a:srgbClr val="202122"/>
                </a:solidFill>
                <a:effectLst/>
                <a:latin typeface="Nimbus Roman No9 L"/>
              </a:rPr>
              <a:t>i</a:t>
            </a:r>
            <a:r>
              <a:rPr lang="en-US" b="0" i="0" dirty="0">
                <a:solidFill>
                  <a:srgbClr val="202122"/>
                </a:solidFill>
                <a:effectLst/>
                <a:latin typeface="Arial" panose="020B0604020202020204" pitchFamily="34" charset="0"/>
              </a:rPr>
              <a:t> is assigned to its cluster (the smaller the value, the better the assignment).</a:t>
            </a:r>
          </a:p>
          <a:p>
            <a:r>
              <a:rPr lang="en-US" b="0" i="0" dirty="0">
                <a:solidFill>
                  <a:srgbClr val="202122"/>
                </a:solidFill>
                <a:effectLst/>
                <a:latin typeface="Arial" panose="020B0604020202020204" pitchFamily="34" charset="0"/>
              </a:rPr>
              <a:t>B(</a:t>
            </a:r>
            <a:r>
              <a:rPr lang="en-US" b="0" i="0" dirty="0" err="1">
                <a:solidFill>
                  <a:srgbClr val="202122"/>
                </a:solidFill>
                <a:effectLst/>
                <a:latin typeface="Arial" panose="020B0604020202020204" pitchFamily="34" charset="0"/>
              </a:rPr>
              <a:t>i</a:t>
            </a:r>
            <a:r>
              <a:rPr lang="en-US" b="0" i="0" dirty="0">
                <a:solidFill>
                  <a:srgbClr val="202122"/>
                </a:solidFill>
                <a:effectLst/>
                <a:latin typeface="Arial" panose="020B0604020202020204" pitchFamily="34" charset="0"/>
              </a:rPr>
              <a:t>) is the </a:t>
            </a:r>
            <a:r>
              <a:rPr lang="en-US" b="0" i="1" dirty="0">
                <a:solidFill>
                  <a:srgbClr val="202122"/>
                </a:solidFill>
                <a:effectLst/>
                <a:latin typeface="Arial" panose="020B0604020202020204" pitchFamily="34" charset="0"/>
              </a:rPr>
              <a:t>smallest</a:t>
            </a:r>
            <a:r>
              <a:rPr lang="en-US" b="0" i="0" dirty="0">
                <a:solidFill>
                  <a:srgbClr val="202122"/>
                </a:solidFill>
                <a:effectLst/>
                <a:latin typeface="Arial" panose="020B0604020202020204" pitchFamily="34" charset="0"/>
              </a:rPr>
              <a:t> mean distance of </a:t>
            </a:r>
            <a:r>
              <a:rPr lang="en-US" b="0" i="0" dirty="0" err="1">
                <a:solidFill>
                  <a:srgbClr val="202122"/>
                </a:solidFill>
                <a:effectLst/>
                <a:latin typeface="Nimbus Roman No9 L"/>
              </a:rPr>
              <a:t>i</a:t>
            </a:r>
            <a:r>
              <a:rPr lang="en-US" b="0" i="0" dirty="0">
                <a:solidFill>
                  <a:srgbClr val="202122"/>
                </a:solidFill>
                <a:effectLst/>
                <a:latin typeface="Arial" panose="020B0604020202020204" pitchFamily="34" charset="0"/>
              </a:rPr>
              <a:t> to all points in any other cluster (i.e., in any cluster of which </a:t>
            </a:r>
            <a:r>
              <a:rPr lang="en-US" b="0" i="0" dirty="0" err="1">
                <a:solidFill>
                  <a:srgbClr val="202122"/>
                </a:solidFill>
                <a:effectLst/>
                <a:latin typeface="Nimbus Roman No9 L"/>
              </a:rPr>
              <a:t>i</a:t>
            </a:r>
            <a:r>
              <a:rPr lang="en-US" b="0" i="0" dirty="0">
                <a:solidFill>
                  <a:srgbClr val="202122"/>
                </a:solidFill>
                <a:effectLst/>
                <a:latin typeface="Arial" panose="020B0604020202020204" pitchFamily="34" charset="0"/>
              </a:rPr>
              <a:t> is not a member).</a:t>
            </a:r>
            <a:endParaRPr lang="en-CO" dirty="0"/>
          </a:p>
        </p:txBody>
      </p:sp>
      <p:sp>
        <p:nvSpPr>
          <p:cNvPr id="4" name="Slide Number Placeholder 3"/>
          <p:cNvSpPr>
            <a:spLocks noGrp="1"/>
          </p:cNvSpPr>
          <p:nvPr>
            <p:ph type="sldNum" sz="quarter" idx="5"/>
          </p:nvPr>
        </p:nvSpPr>
        <p:spPr/>
        <p:txBody>
          <a:bodyPr/>
          <a:lstStyle/>
          <a:p>
            <a:fld id="{809826A5-70F2-DE4E-A880-9792E2CF0BDE}" type="slidenum">
              <a:rPr lang="en-CO" smtClean="0"/>
              <a:t>22</a:t>
            </a:fld>
            <a:endParaRPr lang="en-CO"/>
          </a:p>
        </p:txBody>
      </p:sp>
    </p:spTree>
    <p:extLst>
      <p:ext uri="{BB962C8B-B14F-4D97-AF65-F5344CB8AC3E}">
        <p14:creationId xmlns:p14="http://schemas.microsoft.com/office/powerpoint/2010/main" val="3458596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ES" dirty="0"/>
              <a:t>La distancia no me dice nada por sí sola. Solo me dice que estoy más cerca de Andrés que de Cata</a:t>
            </a:r>
            <a:endParaRPr lang="es-CO" dirty="0"/>
          </a:p>
        </p:txBody>
      </p:sp>
      <p:sp>
        <p:nvSpPr>
          <p:cNvPr id="4" name="Marcador de número de diapositiva 3"/>
          <p:cNvSpPr>
            <a:spLocks noGrp="1"/>
          </p:cNvSpPr>
          <p:nvPr>
            <p:ph type="sldNum" sz="quarter" idx="5"/>
          </p:nvPr>
        </p:nvSpPr>
        <p:spPr/>
        <p:txBody>
          <a:bodyPr/>
          <a:lstStyle/>
          <a:p>
            <a:fld id="{809826A5-70F2-DE4E-A880-9792E2CF0BDE}" type="slidenum">
              <a:rPr lang="en-CO" smtClean="0"/>
              <a:t>27</a:t>
            </a:fld>
            <a:endParaRPr lang="en-CO"/>
          </a:p>
        </p:txBody>
      </p:sp>
    </p:spTree>
    <p:extLst>
      <p:ext uri="{BB962C8B-B14F-4D97-AF65-F5344CB8AC3E}">
        <p14:creationId xmlns:p14="http://schemas.microsoft.com/office/powerpoint/2010/main" val="4256942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t>
            </a:r>
            <a:r>
              <a:rPr lang="en-CO" dirty="0"/>
              <a:t>uenos en datos no esféricos y  soporta bien outliers, pero no es muy apto para casos multidimensionales. </a:t>
            </a:r>
          </a:p>
        </p:txBody>
      </p:sp>
      <p:sp>
        <p:nvSpPr>
          <p:cNvPr id="4" name="Slide Number Placeholder 3"/>
          <p:cNvSpPr>
            <a:spLocks noGrp="1"/>
          </p:cNvSpPr>
          <p:nvPr>
            <p:ph type="sldNum" sz="quarter" idx="5"/>
          </p:nvPr>
        </p:nvSpPr>
        <p:spPr/>
        <p:txBody>
          <a:bodyPr/>
          <a:lstStyle/>
          <a:p>
            <a:fld id="{809826A5-70F2-DE4E-A880-9792E2CF0BDE}" type="slidenum">
              <a:rPr lang="en-CO" smtClean="0"/>
              <a:t>35</a:t>
            </a:fld>
            <a:endParaRPr lang="en-CO"/>
          </a:p>
        </p:txBody>
      </p:sp>
    </p:spTree>
    <p:extLst>
      <p:ext uri="{BB962C8B-B14F-4D97-AF65-F5344CB8AC3E}">
        <p14:creationId xmlns:p14="http://schemas.microsoft.com/office/powerpoint/2010/main" val="22081466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db670b88f4_6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s-CO" sz="1800" dirty="0">
              <a:effectLst/>
              <a:latin typeface="Calibri" panose="020F0502020204030204" pitchFamily="34" charset="0"/>
              <a:ea typeface="Calibri" panose="020F0502020204030204" pitchFamily="34" charset="0"/>
            </a:endParaRPr>
          </a:p>
        </p:txBody>
      </p:sp>
      <p:sp>
        <p:nvSpPr>
          <p:cNvPr id="96" name="Google Shape;96;g1db670b88f4_6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4861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1db670b88f4_6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s-CO" sz="1800" dirty="0">
              <a:effectLst/>
              <a:latin typeface="Calibri" panose="020F0502020204030204" pitchFamily="34" charset="0"/>
              <a:ea typeface="Calibri" panose="020F0502020204030204" pitchFamily="34" charset="0"/>
            </a:endParaRPr>
          </a:p>
        </p:txBody>
      </p:sp>
      <p:sp>
        <p:nvSpPr>
          <p:cNvPr id="96" name="Google Shape;96;g1db670b88f4_6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998363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8" name="Freeform: Shape 27">
            <a:extLst>
              <a:ext uri="{FF2B5EF4-FFF2-40B4-BE49-F238E27FC236}">
                <a16:creationId xmlns:a16="http://schemas.microsoft.com/office/drawing/2014/main" id="{9B0F7D69-D93C-4C38-A23D-76E000D691CD}"/>
              </a:ext>
            </a:extLst>
          </p:cNvPr>
          <p:cNvSpPr/>
          <p:nvPr/>
        </p:nvSpPr>
        <p:spPr>
          <a:xfrm>
            <a:off x="0" y="0"/>
            <a:ext cx="3496422" cy="6858000"/>
          </a:xfrm>
          <a:custGeom>
            <a:avLst/>
            <a:gdLst>
              <a:gd name="connsiteX0" fmla="*/ 0 w 3496422"/>
              <a:gd name="connsiteY0" fmla="*/ 0 h 6858000"/>
              <a:gd name="connsiteX1" fmla="*/ 1873399 w 3496422"/>
              <a:gd name="connsiteY1" fmla="*/ 0 h 6858000"/>
              <a:gd name="connsiteX2" fmla="*/ 1895523 w 3496422"/>
              <a:gd name="connsiteY2" fmla="*/ 14997 h 6858000"/>
              <a:gd name="connsiteX3" fmla="*/ 3496422 w 3496422"/>
              <a:gd name="connsiteY3" fmla="*/ 3621656 h 6858000"/>
              <a:gd name="connsiteX4" fmla="*/ 1622072 w 3496422"/>
              <a:gd name="connsiteY4" fmla="*/ 6374814 h 6858000"/>
              <a:gd name="connsiteX5" fmla="*/ 1105424 w 3496422"/>
              <a:gd name="connsiteY5" fmla="*/ 6780599 h 6858000"/>
              <a:gd name="connsiteX6" fmla="*/ 993668 w 3496422"/>
              <a:gd name="connsiteY6" fmla="*/ 6858000 h 6858000"/>
              <a:gd name="connsiteX7" fmla="*/ 0 w 349642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ctrTitle"/>
          </p:nvPr>
        </p:nvSpPr>
        <p:spPr>
          <a:xfrm>
            <a:off x="4654295" y="1346268"/>
            <a:ext cx="7060135" cy="3285207"/>
          </a:xfrm>
        </p:spPr>
        <p:txBody>
          <a:bodyPr anchor="b">
            <a:noAutofit/>
          </a:bodyPr>
          <a:lstStyle>
            <a:lvl1pPr algn="l">
              <a:lnSpc>
                <a:spcPct val="120000"/>
              </a:lnSpc>
              <a:defRPr sz="540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4662312" y="4631475"/>
            <a:ext cx="7052117" cy="1150200"/>
          </a:xfrm>
        </p:spPr>
        <p:txBody>
          <a:bodyPr lIns="109728" tIns="109728" rIns="109728" bIns="91440" anchor="t">
            <a:normAutofit/>
          </a:bodyPr>
          <a:lstStyle>
            <a:lvl1pPr marL="0" indent="0" algn="l">
              <a:lnSpc>
                <a:spcPct val="130000"/>
              </a:lnSpc>
              <a:buNone/>
              <a:defRPr sz="2400" baseline="0">
                <a:solidFill>
                  <a:schemeClr val="tx1">
                    <a:lumMod val="85000"/>
                    <a:lumOff val="1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0" name="Date Placeholder 9">
            <a:extLst>
              <a:ext uri="{FF2B5EF4-FFF2-40B4-BE49-F238E27FC236}">
                <a16:creationId xmlns:a16="http://schemas.microsoft.com/office/drawing/2014/main" id="{123E5C65-E22A-4865-9449-10140D62B655}"/>
              </a:ext>
            </a:extLst>
          </p:cNvPr>
          <p:cNvSpPr>
            <a:spLocks noGrp="1"/>
          </p:cNvSpPr>
          <p:nvPr>
            <p:ph type="dt" sz="half" idx="10"/>
          </p:nvPr>
        </p:nvSpPr>
        <p:spPr>
          <a:xfrm>
            <a:off x="4654295" y="617415"/>
            <a:ext cx="7123723" cy="457200"/>
          </a:xfrm>
        </p:spPr>
        <p:txBody>
          <a:bodyPr/>
          <a:lstStyle>
            <a:lvl1pPr algn="l">
              <a:defRPr/>
            </a:lvl1pPr>
          </a:lstStyle>
          <a:p>
            <a:fld id="{12241623-A064-4BED-B073-BA4D61433402}" type="datetime1">
              <a:rPr lang="en-US" smtClean="0"/>
              <a:t>5/11/2023</a:t>
            </a:fld>
            <a:endParaRPr lang="en-US" dirty="0"/>
          </a:p>
        </p:txBody>
      </p:sp>
      <p:sp>
        <p:nvSpPr>
          <p:cNvPr id="24" name="Footer Placeholder 23">
            <a:extLst>
              <a:ext uri="{FF2B5EF4-FFF2-40B4-BE49-F238E27FC236}">
                <a16:creationId xmlns:a16="http://schemas.microsoft.com/office/drawing/2014/main" id="{EF9C3DE0-E7F5-4B4D-B5AF-CDE724CE79A3}"/>
              </a:ext>
            </a:extLst>
          </p:cNvPr>
          <p:cNvSpPr>
            <a:spLocks noGrp="1"/>
          </p:cNvSpPr>
          <p:nvPr>
            <p:ph type="ftr" sz="quarter" idx="11"/>
          </p:nvPr>
        </p:nvSpPr>
        <p:spPr>
          <a:xfrm>
            <a:off x="4654295" y="6170490"/>
            <a:ext cx="5588349" cy="457200"/>
          </a:xfrm>
        </p:spPr>
        <p:txBody>
          <a:bodyPr/>
          <a:lstStyle/>
          <a:p>
            <a:endParaRPr lang="en-US" dirty="0"/>
          </a:p>
        </p:txBody>
      </p:sp>
      <p:sp>
        <p:nvSpPr>
          <p:cNvPr id="25" name="Slide Number Placeholder 24">
            <a:extLst>
              <a:ext uri="{FF2B5EF4-FFF2-40B4-BE49-F238E27FC236}">
                <a16:creationId xmlns:a16="http://schemas.microsoft.com/office/drawing/2014/main" id="{48C1E146-840A-4217-B63E-62E5CF8909C2}"/>
              </a:ext>
            </a:extLst>
          </p:cNvPr>
          <p:cNvSpPr>
            <a:spLocks noGrp="1"/>
          </p:cNvSpPr>
          <p:nvPr>
            <p:ph type="sldNum" sz="quarter" idx="12"/>
          </p:nvPr>
        </p:nvSpPr>
        <p:spPr>
          <a:xfrm>
            <a:off x="10515600" y="6170490"/>
            <a:ext cx="1198829" cy="457200"/>
          </a:xfrm>
        </p:spPr>
        <p:txBody>
          <a:bodyPr/>
          <a:lstStyle>
            <a:lvl1pPr algn="r">
              <a:defRPr/>
            </a:lvl1pPr>
          </a:lstStyle>
          <a:p>
            <a:fld id="{FAEF9944-A4F6-4C59-AEBD-678D6480B8EA}" type="slidenum">
              <a:rPr lang="en-US" smtClean="0"/>
              <a:pPr/>
              <a:t>‹Nº›</a:t>
            </a:fld>
            <a:endParaRPr lang="en-US" dirty="0"/>
          </a:p>
        </p:txBody>
      </p:sp>
      <p:sp>
        <p:nvSpPr>
          <p:cNvPr id="4" name="Freeform: Shape 3">
            <a:extLst>
              <a:ext uri="{FF2B5EF4-FFF2-40B4-BE49-F238E27FC236}">
                <a16:creationId xmlns:a16="http://schemas.microsoft.com/office/drawing/2014/main" id="{8CD419D4-EA9D-42D9-BF62-B07F0B7B672B}"/>
              </a:ext>
            </a:extLst>
          </p:cNvPr>
          <p:cNvSpPr/>
          <p:nvPr/>
        </p:nvSpPr>
        <p:spPr>
          <a:xfrm>
            <a:off x="1375409"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5" name="Freeform: Shape 4">
            <a:extLst>
              <a:ext uri="{FF2B5EF4-FFF2-40B4-BE49-F238E27FC236}">
                <a16:creationId xmlns:a16="http://schemas.microsoft.com/office/drawing/2014/main" id="{1C6FEC9B-9608-4181-A9E5-A1B80E72021C}"/>
              </a:ext>
            </a:extLst>
          </p:cNvPr>
          <p:cNvSpPr/>
          <p:nvPr/>
        </p:nvSpPr>
        <p:spPr>
          <a:xfrm>
            <a:off x="1155402"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 name="Freeform: Shape 5">
            <a:extLst>
              <a:ext uri="{FF2B5EF4-FFF2-40B4-BE49-F238E27FC236}">
                <a16:creationId xmlns:a16="http://schemas.microsoft.com/office/drawing/2014/main" id="{AB1564ED-F26F-451D-97D6-A6EC3E83FD55}"/>
              </a:ext>
            </a:extLst>
          </p:cNvPr>
          <p:cNvSpPr/>
          <p:nvPr/>
        </p:nvSpPr>
        <p:spPr>
          <a:xfrm>
            <a:off x="924161" y="0"/>
            <a:ext cx="2261351"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Tree>
    <p:extLst>
      <p:ext uri="{BB962C8B-B14F-4D97-AF65-F5344CB8AC3E}">
        <p14:creationId xmlns:p14="http://schemas.microsoft.com/office/powerpoint/2010/main" val="13211582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6397E4A-EB6A-4FA6-AA4F-69EA0C70FDC9}"/>
              </a:ext>
            </a:extLst>
          </p:cNvPr>
          <p:cNvSpPr>
            <a:spLocks noGrp="1"/>
          </p:cNvSpPr>
          <p:nvPr>
            <p:ph type="dt" sz="half" idx="10"/>
          </p:nvPr>
        </p:nvSpPr>
        <p:spPr/>
        <p:txBody>
          <a:bodyPr/>
          <a:lstStyle/>
          <a:p>
            <a:fld id="{6F86ED0C-1DA7-41F0-94CF-6218B1FEDFF1}" type="datetime1">
              <a:rPr lang="en-US" smtClean="0"/>
              <a:t>5/11/2023</a:t>
            </a:fld>
            <a:endParaRPr lang="en-US" dirty="0"/>
          </a:p>
        </p:txBody>
      </p:sp>
      <p:sp>
        <p:nvSpPr>
          <p:cNvPr id="8" name="Footer Placeholder 7">
            <a:extLst>
              <a:ext uri="{FF2B5EF4-FFF2-40B4-BE49-F238E27FC236}">
                <a16:creationId xmlns:a16="http://schemas.microsoft.com/office/drawing/2014/main" id="{051A2F5D-7AC4-4F91-965A-7B6A45D6F414}"/>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D26E8B86-CDB8-482F-9D9F-1BFDA3638B3E}"/>
              </a:ext>
            </a:extLst>
          </p:cNvPr>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93958278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277965" y="507037"/>
            <a:ext cx="1571626" cy="533993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933700" y="524373"/>
            <a:ext cx="5959577" cy="532259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9277965" y="6296615"/>
            <a:ext cx="2505996" cy="365125"/>
          </a:xfrm>
        </p:spPr>
        <p:txBody>
          <a:bodyPr/>
          <a:lstStyle/>
          <a:p>
            <a:fld id="{EECF02AB-6034-4B88-BC5A-7C17CB0EF809}" type="datetime1">
              <a:rPr lang="en-US" smtClean="0"/>
              <a:t>5/11/2023</a:t>
            </a:fld>
            <a:endParaRPr lang="en-US" dirty="0"/>
          </a:p>
        </p:txBody>
      </p:sp>
      <p:sp>
        <p:nvSpPr>
          <p:cNvPr id="5" name="Footer Placeholder 4"/>
          <p:cNvSpPr>
            <a:spLocks noGrp="1"/>
          </p:cNvSpPr>
          <p:nvPr>
            <p:ph type="ftr" sz="quarter" idx="11"/>
          </p:nvPr>
        </p:nvSpPr>
        <p:spPr>
          <a:xfrm>
            <a:off x="2933699" y="6296615"/>
            <a:ext cx="5959577" cy="365125"/>
          </a:xfrm>
        </p:spPr>
        <p:txBody>
          <a:bodyPr/>
          <a:lstStyle/>
          <a:p>
            <a:endParaRPr lang="en-US" dirty="0"/>
          </a:p>
        </p:txBody>
      </p:sp>
      <p:sp>
        <p:nvSpPr>
          <p:cNvPr id="6" name="Slide Number Placeholder 5"/>
          <p:cNvSpPr>
            <a:spLocks noGrp="1"/>
          </p:cNvSpPr>
          <p:nvPr>
            <p:ph type="sldNum" sz="quarter" idx="12"/>
          </p:nvPr>
        </p:nvSpPr>
        <p:spPr>
          <a:xfrm rot="5400000">
            <a:off x="8734643" y="2853201"/>
            <a:ext cx="5383267" cy="604269"/>
          </a:xfrm>
        </p:spPr>
        <p:txBody>
          <a:bodyPr/>
          <a:lstStyle>
            <a:lvl1pPr algn="l">
              <a:defRPr/>
            </a:lvl1pPr>
          </a:lstStyle>
          <a:p>
            <a:fld id="{FAEF9944-A4F6-4C59-AEBD-678D6480B8EA}" type="slidenum">
              <a:rPr lang="en-US" smtClean="0"/>
              <a:pPr/>
              <a:t>‹Nº›</a:t>
            </a:fld>
            <a:endParaRPr lang="en-US" dirty="0"/>
          </a:p>
        </p:txBody>
      </p:sp>
      <p:cxnSp>
        <p:nvCxnSpPr>
          <p:cNvPr id="7" name="Straight Connector 6" title="Rule Line">
            <a:extLst>
              <a:ext uri="{FF2B5EF4-FFF2-40B4-BE49-F238E27FC236}">
                <a16:creationId xmlns:a16="http://schemas.microsoft.com/office/drawing/2014/main" id="{A1005B08-D2D4-455C-AA62-1200E43E7AF9}"/>
              </a:ext>
            </a:extLst>
          </p:cNvPr>
          <p:cNvCxnSpPr/>
          <p:nvPr/>
        </p:nvCxnSpPr>
        <p:spPr>
          <a:xfrm>
            <a:off x="9111582" y="571502"/>
            <a:ext cx="0" cy="5275467"/>
          </a:xfrm>
          <a:prstGeom prst="line">
            <a:avLst/>
          </a:prstGeom>
          <a:ln w="381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2615236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Proyectos">
  <p:cSld name="Proyectos">
    <p:bg>
      <p:bgPr>
        <a:solidFill>
          <a:schemeClr val="lt1"/>
        </a:solidFill>
        <a:effectLst/>
      </p:bgPr>
    </p:bg>
    <p:spTree>
      <p:nvGrpSpPr>
        <p:cNvPr id="1" name="Shape 126"/>
        <p:cNvGrpSpPr/>
        <p:nvPr/>
      </p:nvGrpSpPr>
      <p:grpSpPr>
        <a:xfrm>
          <a:off x="0" y="0"/>
          <a:ext cx="0" cy="0"/>
          <a:chOff x="0" y="0"/>
          <a:chExt cx="0" cy="0"/>
        </a:xfrm>
      </p:grpSpPr>
      <p:pic>
        <p:nvPicPr>
          <p:cNvPr id="127" name="Google Shape;127;p50"/>
          <p:cNvPicPr preferRelativeResize="0"/>
          <p:nvPr/>
        </p:nvPicPr>
        <p:blipFill rotWithShape="1">
          <a:blip r:embed="rId2">
            <a:alphaModFix/>
          </a:blip>
          <a:srcRect/>
          <a:stretch/>
        </p:blipFill>
        <p:spPr>
          <a:xfrm>
            <a:off x="-9732" y="0"/>
            <a:ext cx="12192000" cy="1621227"/>
          </a:xfrm>
          <a:prstGeom prst="rect">
            <a:avLst/>
          </a:prstGeom>
          <a:noFill/>
          <a:ln>
            <a:noFill/>
          </a:ln>
        </p:spPr>
      </p:pic>
      <p:sp>
        <p:nvSpPr>
          <p:cNvPr id="128" name="Google Shape;128;p50"/>
          <p:cNvSpPr/>
          <p:nvPr/>
        </p:nvSpPr>
        <p:spPr>
          <a:xfrm>
            <a:off x="1" y="1451181"/>
            <a:ext cx="12192000" cy="860000"/>
          </a:xfrm>
          <a:prstGeom prst="rect">
            <a:avLst/>
          </a:prstGeom>
          <a:solidFill>
            <a:schemeClr val="lt1"/>
          </a:solidFill>
          <a:ln>
            <a:noFill/>
          </a:ln>
        </p:spPr>
        <p:txBody>
          <a:bodyPr spcFirstLastPara="1" wrap="square" lIns="91433" tIns="45700" rIns="91433"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867" b="0" i="0" u="none" strike="noStrike" cap="none">
              <a:solidFill>
                <a:schemeClr val="lt1"/>
              </a:solidFill>
              <a:latin typeface="Open Sans"/>
              <a:ea typeface="Open Sans"/>
              <a:cs typeface="Open Sans"/>
              <a:sym typeface="Open Sans"/>
            </a:endParaRPr>
          </a:p>
        </p:txBody>
      </p:sp>
      <p:sp>
        <p:nvSpPr>
          <p:cNvPr id="129" name="Google Shape;129;p50"/>
          <p:cNvSpPr txBox="1">
            <a:spLocks noGrp="1"/>
          </p:cNvSpPr>
          <p:nvPr>
            <p:ph type="title"/>
          </p:nvPr>
        </p:nvSpPr>
        <p:spPr>
          <a:xfrm>
            <a:off x="361544" y="234179"/>
            <a:ext cx="7887600" cy="1108400"/>
          </a:xfrm>
          <a:prstGeom prst="rect">
            <a:avLst/>
          </a:prstGeom>
          <a:noFill/>
          <a:ln>
            <a:noFill/>
          </a:ln>
        </p:spPr>
        <p:txBody>
          <a:bodyPr spcFirstLastPara="1" wrap="square" lIns="68575" tIns="34275" rIns="68575" bIns="34275" anchor="ctr" anchorCtr="0">
            <a:noAutofit/>
          </a:bodyPr>
          <a:lstStyle>
            <a:lvl1pPr lvl="0" algn="l">
              <a:lnSpc>
                <a:spcPct val="90000"/>
              </a:lnSpc>
              <a:spcBef>
                <a:spcPts val="0"/>
              </a:spcBef>
              <a:spcAft>
                <a:spcPts val="0"/>
              </a:spcAft>
              <a:buClr>
                <a:srgbClr val="333E47"/>
              </a:buClr>
              <a:buSzPts val="2700"/>
              <a:buFont typeface="Anton"/>
              <a:buNone/>
              <a:defRPr sz="3600">
                <a:solidFill>
                  <a:srgbClr val="333E47"/>
                </a:solidFill>
                <a:latin typeface="Anton"/>
                <a:ea typeface="Anton"/>
                <a:cs typeface="Anton"/>
                <a:sym typeface="Anton"/>
              </a:defRPr>
            </a:lvl1pPr>
            <a:lvl2pPr lvl="1" algn="l">
              <a:lnSpc>
                <a:spcPct val="100000"/>
              </a:lnSpc>
              <a:spcBef>
                <a:spcPts val="0"/>
              </a:spcBef>
              <a:spcAft>
                <a:spcPts val="0"/>
              </a:spcAft>
              <a:buSzPts val="1100"/>
              <a:buNone/>
              <a:defRPr/>
            </a:lvl2pPr>
            <a:lvl3pPr lvl="2" algn="l">
              <a:lnSpc>
                <a:spcPct val="100000"/>
              </a:lnSpc>
              <a:spcBef>
                <a:spcPts val="0"/>
              </a:spcBef>
              <a:spcAft>
                <a:spcPts val="0"/>
              </a:spcAft>
              <a:buSzPts val="1100"/>
              <a:buNone/>
              <a:defRPr/>
            </a:lvl3pPr>
            <a:lvl4pPr lvl="3" algn="l">
              <a:lnSpc>
                <a:spcPct val="100000"/>
              </a:lnSpc>
              <a:spcBef>
                <a:spcPts val="0"/>
              </a:spcBef>
              <a:spcAft>
                <a:spcPts val="0"/>
              </a:spcAft>
              <a:buSzPts val="1100"/>
              <a:buNone/>
              <a:defRPr/>
            </a:lvl4pPr>
            <a:lvl5pPr lvl="4" algn="l">
              <a:lnSpc>
                <a:spcPct val="100000"/>
              </a:lnSpc>
              <a:spcBef>
                <a:spcPts val="0"/>
              </a:spcBef>
              <a:spcAft>
                <a:spcPts val="0"/>
              </a:spcAft>
              <a:buSzPts val="1100"/>
              <a:buNone/>
              <a:defRPr/>
            </a:lvl5pPr>
            <a:lvl6pPr lvl="5" algn="l">
              <a:lnSpc>
                <a:spcPct val="100000"/>
              </a:lnSpc>
              <a:spcBef>
                <a:spcPts val="0"/>
              </a:spcBef>
              <a:spcAft>
                <a:spcPts val="0"/>
              </a:spcAft>
              <a:buSzPts val="1100"/>
              <a:buNone/>
              <a:defRPr/>
            </a:lvl6pPr>
            <a:lvl7pPr lvl="6" algn="l">
              <a:lnSpc>
                <a:spcPct val="100000"/>
              </a:lnSpc>
              <a:spcBef>
                <a:spcPts val="0"/>
              </a:spcBef>
              <a:spcAft>
                <a:spcPts val="0"/>
              </a:spcAft>
              <a:buSzPts val="1100"/>
              <a:buNone/>
              <a:defRPr/>
            </a:lvl7pPr>
            <a:lvl8pPr lvl="7" algn="l">
              <a:lnSpc>
                <a:spcPct val="100000"/>
              </a:lnSpc>
              <a:spcBef>
                <a:spcPts val="0"/>
              </a:spcBef>
              <a:spcAft>
                <a:spcPts val="0"/>
              </a:spcAft>
              <a:buSzPts val="1100"/>
              <a:buNone/>
              <a:defRPr/>
            </a:lvl8pPr>
            <a:lvl9pPr lvl="8" algn="l">
              <a:lnSpc>
                <a:spcPct val="100000"/>
              </a:lnSpc>
              <a:spcBef>
                <a:spcPts val="0"/>
              </a:spcBef>
              <a:spcAft>
                <a:spcPts val="0"/>
              </a:spcAft>
              <a:buSzPts val="1100"/>
              <a:buNone/>
              <a:defRPr/>
            </a:lvl9pPr>
          </a:lstStyle>
          <a:p>
            <a:endParaRPr/>
          </a:p>
        </p:txBody>
      </p:sp>
      <p:pic>
        <p:nvPicPr>
          <p:cNvPr id="130" name="Google Shape;130;p50"/>
          <p:cNvPicPr preferRelativeResize="0"/>
          <p:nvPr/>
        </p:nvPicPr>
        <p:blipFill rotWithShape="1">
          <a:blip r:embed="rId3">
            <a:alphaModFix/>
          </a:blip>
          <a:srcRect/>
          <a:stretch/>
        </p:blipFill>
        <p:spPr>
          <a:xfrm>
            <a:off x="10865794" y="6196432"/>
            <a:ext cx="1141380" cy="506601"/>
          </a:xfrm>
          <a:prstGeom prst="rect">
            <a:avLst/>
          </a:prstGeom>
          <a:noFill/>
          <a:ln>
            <a:noFill/>
          </a:ln>
        </p:spPr>
      </p:pic>
      <p:sp>
        <p:nvSpPr>
          <p:cNvPr id="131" name="Google Shape;131;p50"/>
          <p:cNvSpPr txBox="1">
            <a:spLocks noGrp="1"/>
          </p:cNvSpPr>
          <p:nvPr>
            <p:ph type="body" idx="1"/>
          </p:nvPr>
        </p:nvSpPr>
        <p:spPr>
          <a:xfrm>
            <a:off x="429637" y="2052536"/>
            <a:ext cx="4385600" cy="4042000"/>
          </a:xfrm>
          <a:prstGeom prst="rect">
            <a:avLst/>
          </a:prstGeom>
          <a:noFill/>
          <a:ln>
            <a:noFill/>
          </a:ln>
        </p:spPr>
        <p:txBody>
          <a:bodyPr spcFirstLastPara="1" wrap="square" lIns="68575" tIns="34275" rIns="68575" bIns="34275" anchor="t" anchorCtr="0">
            <a:normAutofit/>
          </a:bodyPr>
          <a:lstStyle>
            <a:lvl1pPr marL="609585" lvl="0" indent="-457189" algn="l">
              <a:lnSpc>
                <a:spcPct val="100000"/>
              </a:lnSpc>
              <a:spcBef>
                <a:spcPts val="0"/>
              </a:spcBef>
              <a:spcAft>
                <a:spcPts val="0"/>
              </a:spcAft>
              <a:buClr>
                <a:srgbClr val="19D3E7"/>
              </a:buClr>
              <a:buSzPts val="1800"/>
              <a:buFont typeface="Open Sans"/>
              <a:buChar char="»"/>
              <a:defRPr sz="2400">
                <a:latin typeface="Open Sans"/>
                <a:ea typeface="Open Sans"/>
                <a:cs typeface="Open Sans"/>
                <a:sym typeface="Open Sans"/>
              </a:defRPr>
            </a:lvl1pPr>
            <a:lvl2pPr marL="1219170" lvl="1" indent="-448722" algn="l">
              <a:lnSpc>
                <a:spcPct val="100000"/>
              </a:lnSpc>
              <a:spcBef>
                <a:spcPts val="667"/>
              </a:spcBef>
              <a:spcAft>
                <a:spcPts val="0"/>
              </a:spcAft>
              <a:buClr>
                <a:srgbClr val="19D3E7"/>
              </a:buClr>
              <a:buSzPts val="1700"/>
              <a:buFont typeface="Open Sans"/>
              <a:buChar char="»"/>
              <a:defRPr sz="2267">
                <a:latin typeface="Open Sans"/>
                <a:ea typeface="Open Sans"/>
                <a:cs typeface="Open Sans"/>
                <a:sym typeface="Open Sans"/>
              </a:defRPr>
            </a:lvl2pPr>
            <a:lvl3pPr marL="1828754" lvl="2" indent="-431789" algn="l">
              <a:lnSpc>
                <a:spcPct val="100000"/>
              </a:lnSpc>
              <a:spcBef>
                <a:spcPts val="667"/>
              </a:spcBef>
              <a:spcAft>
                <a:spcPts val="0"/>
              </a:spcAft>
              <a:buClr>
                <a:srgbClr val="19D3E7"/>
              </a:buClr>
              <a:buSzPts val="1500"/>
              <a:buFont typeface="Open Sans"/>
              <a:buChar char="»"/>
              <a:defRPr>
                <a:latin typeface="Open Sans"/>
                <a:ea typeface="Open Sans"/>
                <a:cs typeface="Open Sans"/>
                <a:sym typeface="Open Sans"/>
              </a:defRPr>
            </a:lvl3pPr>
            <a:lvl4pPr marL="2438339" lvl="3" indent="-423323" algn="l">
              <a:lnSpc>
                <a:spcPct val="100000"/>
              </a:lnSpc>
              <a:spcBef>
                <a:spcPts val="667"/>
              </a:spcBef>
              <a:spcAft>
                <a:spcPts val="0"/>
              </a:spcAft>
              <a:buClr>
                <a:srgbClr val="19D3E7"/>
              </a:buClr>
              <a:buSzPts val="1400"/>
              <a:buFont typeface="Open Sans"/>
              <a:buChar char="»"/>
              <a:defRPr>
                <a:latin typeface="Open Sans"/>
                <a:ea typeface="Open Sans"/>
                <a:cs typeface="Open Sans"/>
                <a:sym typeface="Open Sans"/>
              </a:defRPr>
            </a:lvl4pPr>
            <a:lvl5pPr marL="3047924" lvl="4" indent="-423323" algn="l">
              <a:lnSpc>
                <a:spcPct val="100000"/>
              </a:lnSpc>
              <a:spcBef>
                <a:spcPts val="667"/>
              </a:spcBef>
              <a:spcAft>
                <a:spcPts val="0"/>
              </a:spcAft>
              <a:buClr>
                <a:srgbClr val="19D3E7"/>
              </a:buClr>
              <a:buSzPts val="1400"/>
              <a:buFont typeface="Open Sans"/>
              <a:buChar char="»"/>
              <a:defRPr>
                <a:latin typeface="Open Sans"/>
                <a:ea typeface="Open Sans"/>
                <a:cs typeface="Open Sans"/>
                <a:sym typeface="Open Sans"/>
              </a:defRPr>
            </a:lvl5pPr>
            <a:lvl6pPr marL="3657509" lvl="5" indent="-423323" algn="l">
              <a:lnSpc>
                <a:spcPct val="90000"/>
              </a:lnSpc>
              <a:spcBef>
                <a:spcPts val="667"/>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
        <p:nvSpPr>
          <p:cNvPr id="132" name="Google Shape;132;p50"/>
          <p:cNvSpPr>
            <a:spLocks noGrp="1"/>
          </p:cNvSpPr>
          <p:nvPr>
            <p:ph type="pic" idx="2"/>
          </p:nvPr>
        </p:nvSpPr>
        <p:spPr>
          <a:xfrm>
            <a:off x="10368065" y="430848"/>
            <a:ext cx="984400" cy="787600"/>
          </a:xfrm>
          <a:prstGeom prst="rect">
            <a:avLst/>
          </a:prstGeom>
          <a:noFill/>
          <a:ln>
            <a:noFill/>
          </a:ln>
        </p:spPr>
      </p:sp>
      <p:sp>
        <p:nvSpPr>
          <p:cNvPr id="133" name="Google Shape;133;p50"/>
          <p:cNvSpPr txBox="1">
            <a:spLocks noGrp="1"/>
          </p:cNvSpPr>
          <p:nvPr>
            <p:ph type="body" idx="3"/>
          </p:nvPr>
        </p:nvSpPr>
        <p:spPr>
          <a:xfrm>
            <a:off x="9707667" y="701793"/>
            <a:ext cx="1320800" cy="565200"/>
          </a:xfrm>
          <a:prstGeom prst="rect">
            <a:avLst/>
          </a:prstGeom>
          <a:noFill/>
          <a:ln>
            <a:noFill/>
          </a:ln>
        </p:spPr>
        <p:txBody>
          <a:bodyPr spcFirstLastPara="1" wrap="square" lIns="68575" tIns="34275" rIns="68575" bIns="34275" anchor="t" anchorCtr="0">
            <a:noAutofit/>
          </a:bodyPr>
          <a:lstStyle>
            <a:lvl1pPr marL="609585" lvl="0" indent="-304792" algn="l">
              <a:lnSpc>
                <a:spcPct val="90000"/>
              </a:lnSpc>
              <a:spcBef>
                <a:spcPts val="1067"/>
              </a:spcBef>
              <a:spcAft>
                <a:spcPts val="0"/>
              </a:spcAft>
              <a:buClr>
                <a:schemeClr val="dk1"/>
              </a:buClr>
              <a:buSzPts val="1400"/>
              <a:buNone/>
              <a:defRPr sz="1867">
                <a:latin typeface="Anton"/>
                <a:ea typeface="Anton"/>
                <a:cs typeface="Anton"/>
                <a:sym typeface="Anton"/>
              </a:defRPr>
            </a:lvl1pPr>
            <a:lvl2pPr marL="1219170" lvl="1" indent="-423323" algn="l">
              <a:lnSpc>
                <a:spcPct val="90000"/>
              </a:lnSpc>
              <a:spcBef>
                <a:spcPts val="533"/>
              </a:spcBef>
              <a:spcAft>
                <a:spcPts val="0"/>
              </a:spcAft>
              <a:buClr>
                <a:schemeClr val="dk1"/>
              </a:buClr>
              <a:buSzPts val="1400"/>
              <a:buChar char="•"/>
              <a:defRPr/>
            </a:lvl2pPr>
            <a:lvl3pPr marL="1828754" lvl="2" indent="-423323" algn="l">
              <a:lnSpc>
                <a:spcPct val="90000"/>
              </a:lnSpc>
              <a:spcBef>
                <a:spcPts val="533"/>
              </a:spcBef>
              <a:spcAft>
                <a:spcPts val="0"/>
              </a:spcAft>
              <a:buClr>
                <a:schemeClr val="dk1"/>
              </a:buClr>
              <a:buSzPts val="1400"/>
              <a:buChar char="•"/>
              <a:defRPr/>
            </a:lvl3pPr>
            <a:lvl4pPr marL="2438339" lvl="3" indent="-423323" algn="l">
              <a:lnSpc>
                <a:spcPct val="90000"/>
              </a:lnSpc>
              <a:spcBef>
                <a:spcPts val="533"/>
              </a:spcBef>
              <a:spcAft>
                <a:spcPts val="0"/>
              </a:spcAft>
              <a:buClr>
                <a:schemeClr val="dk1"/>
              </a:buClr>
              <a:buSzPts val="1400"/>
              <a:buChar char="•"/>
              <a:defRPr/>
            </a:lvl4pPr>
            <a:lvl5pPr marL="3047924" lvl="4" indent="-423323" algn="l">
              <a:lnSpc>
                <a:spcPct val="90000"/>
              </a:lnSpc>
              <a:spcBef>
                <a:spcPts val="533"/>
              </a:spcBef>
              <a:spcAft>
                <a:spcPts val="0"/>
              </a:spcAft>
              <a:buClr>
                <a:schemeClr val="dk1"/>
              </a:buClr>
              <a:buSzPts val="1400"/>
              <a:buChar char="•"/>
              <a:defRPr/>
            </a:lvl5pPr>
            <a:lvl6pPr marL="3657509" lvl="5" indent="-423323" algn="l">
              <a:lnSpc>
                <a:spcPct val="90000"/>
              </a:lnSpc>
              <a:spcBef>
                <a:spcPts val="533"/>
              </a:spcBef>
              <a:spcAft>
                <a:spcPts val="0"/>
              </a:spcAft>
              <a:buClr>
                <a:schemeClr val="dk1"/>
              </a:buClr>
              <a:buSzPts val="1400"/>
              <a:buChar char="•"/>
              <a:defRPr/>
            </a:lvl6pPr>
            <a:lvl7pPr marL="4267093" lvl="6" indent="-423323" algn="l">
              <a:lnSpc>
                <a:spcPct val="90000"/>
              </a:lnSpc>
              <a:spcBef>
                <a:spcPts val="533"/>
              </a:spcBef>
              <a:spcAft>
                <a:spcPts val="0"/>
              </a:spcAft>
              <a:buClr>
                <a:schemeClr val="dk1"/>
              </a:buClr>
              <a:buSzPts val="1400"/>
              <a:buChar char="•"/>
              <a:defRPr/>
            </a:lvl7pPr>
            <a:lvl8pPr marL="4876678" lvl="7" indent="-423323" algn="l">
              <a:lnSpc>
                <a:spcPct val="90000"/>
              </a:lnSpc>
              <a:spcBef>
                <a:spcPts val="533"/>
              </a:spcBef>
              <a:spcAft>
                <a:spcPts val="0"/>
              </a:spcAft>
              <a:buClr>
                <a:schemeClr val="dk1"/>
              </a:buClr>
              <a:buSzPts val="1400"/>
              <a:buChar char="•"/>
              <a:defRPr/>
            </a:lvl8pPr>
            <a:lvl9pPr marL="5486263" lvl="8" indent="-423323" algn="l">
              <a:lnSpc>
                <a:spcPct val="90000"/>
              </a:lnSpc>
              <a:spcBef>
                <a:spcPts val="533"/>
              </a:spcBef>
              <a:spcAft>
                <a:spcPts val="0"/>
              </a:spcAft>
              <a:buClr>
                <a:schemeClr val="dk1"/>
              </a:buClr>
              <a:buSzPts val="1400"/>
              <a:buChar char="•"/>
              <a:defRPr/>
            </a:lvl9pPr>
          </a:lstStyle>
          <a:p>
            <a:endParaRPr/>
          </a:p>
        </p:txBody>
      </p:sp>
    </p:spTree>
    <p:extLst>
      <p:ext uri="{BB962C8B-B14F-4D97-AF65-F5344CB8AC3E}">
        <p14:creationId xmlns:p14="http://schemas.microsoft.com/office/powerpoint/2010/main" val="37638480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6923EF53-7767-4C94-BEF6-D452927945DA}"/>
              </a:ext>
            </a:extLst>
          </p:cNvPr>
          <p:cNvSpPr>
            <a:spLocks noGrp="1"/>
          </p:cNvSpPr>
          <p:nvPr>
            <p:ph type="dt" sz="half" idx="10"/>
          </p:nvPr>
        </p:nvSpPr>
        <p:spPr/>
        <p:txBody>
          <a:bodyPr/>
          <a:lstStyle/>
          <a:p>
            <a:fld id="{22F3E5F3-28EE-488F-BD53-B744C06C3DEC}" type="datetime1">
              <a:rPr lang="en-US" smtClean="0"/>
              <a:t>5/11/2023</a:t>
            </a:fld>
            <a:endParaRPr lang="en-US" dirty="0"/>
          </a:p>
        </p:txBody>
      </p:sp>
      <p:sp>
        <p:nvSpPr>
          <p:cNvPr id="11" name="Footer Placeholder 10">
            <a:extLst>
              <a:ext uri="{FF2B5EF4-FFF2-40B4-BE49-F238E27FC236}">
                <a16:creationId xmlns:a16="http://schemas.microsoft.com/office/drawing/2014/main" id="{ACF12700-F905-4CFA-970C-C81E05A64D5B}"/>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DA1B1EE2-BCA3-432B-A32D-B04C7F1DD93F}"/>
              </a:ext>
            </a:extLst>
          </p:cNvPr>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3936704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B84A89F5-6982-40AE-8108-88B93E85C8FF}"/>
              </a:ext>
            </a:extLst>
          </p:cNvPr>
          <p:cNvGrpSpPr/>
          <p:nvPr/>
        </p:nvGrpSpPr>
        <p:grpSpPr>
          <a:xfrm>
            <a:off x="3124577" y="0"/>
            <a:ext cx="4389519" cy="2916937"/>
            <a:chOff x="3124577" y="0"/>
            <a:chExt cx="4389519" cy="2916937"/>
          </a:xfrm>
        </p:grpSpPr>
        <p:sp>
          <p:nvSpPr>
            <p:cNvPr id="49" name="Freeform: Shape 48">
              <a:extLst>
                <a:ext uri="{FF2B5EF4-FFF2-40B4-BE49-F238E27FC236}">
                  <a16:creationId xmlns:a16="http://schemas.microsoft.com/office/drawing/2014/main" id="{B80BED93-E30B-4492-A268-84C33CA4F067}"/>
                </a:ext>
              </a:extLst>
            </p:cNvPr>
            <p:cNvSpPr/>
            <p:nvPr/>
          </p:nvSpPr>
          <p:spPr>
            <a:xfrm>
              <a:off x="3320637" y="0"/>
              <a:ext cx="4013331" cy="2742133"/>
            </a:xfrm>
            <a:custGeom>
              <a:avLst/>
              <a:gdLst>
                <a:gd name="connsiteX0" fmla="*/ 294151 w 4013331"/>
                <a:gd name="connsiteY0" fmla="*/ 0 h 2742133"/>
                <a:gd name="connsiteX1" fmla="*/ 3844057 w 4013331"/>
                <a:gd name="connsiteY1" fmla="*/ 0 h 2742133"/>
                <a:gd name="connsiteX2" fmla="*/ 3892490 w 4013331"/>
                <a:gd name="connsiteY2" fmla="*/ 131440 h 2742133"/>
                <a:gd name="connsiteX3" fmla="*/ 4013331 w 4013331"/>
                <a:gd name="connsiteY3" fmla="*/ 941251 h 2742133"/>
                <a:gd name="connsiteX4" fmla="*/ 3804827 w 4013331"/>
                <a:gd name="connsiteY4" fmla="*/ 1540292 h 2742133"/>
                <a:gd name="connsiteX5" fmla="*/ 3187498 w 4013331"/>
                <a:gd name="connsiteY5" fmla="*/ 2098087 h 2742133"/>
                <a:gd name="connsiteX6" fmla="*/ 3051769 w 4013331"/>
                <a:gd name="connsiteY6" fmla="*/ 2204787 h 2742133"/>
                <a:gd name="connsiteX7" fmla="*/ 1936476 w 4013331"/>
                <a:gd name="connsiteY7" fmla="*/ 2742133 h 2742133"/>
                <a:gd name="connsiteX8" fmla="*/ 467303 w 4013331"/>
                <a:gd name="connsiteY8" fmla="*/ 1868695 h 2742133"/>
                <a:gd name="connsiteX9" fmla="*/ 310732 w 4013331"/>
                <a:gd name="connsiteY9" fmla="*/ 1645244 h 2742133"/>
                <a:gd name="connsiteX10" fmla="*/ 0 w 4013331"/>
                <a:gd name="connsiteY10" fmla="*/ 941251 h 2742133"/>
                <a:gd name="connsiteX11" fmla="*/ 187749 w 4013331"/>
                <a:gd name="connsiteY11" fmla="*/ 183076 h 2742133"/>
                <a:gd name="connsiteX12" fmla="*/ 288888 w 4013331"/>
                <a:gd name="connsiteY12" fmla="*/ 7329 h 2742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013331" h="2742133">
                  <a:moveTo>
                    <a:pt x="294151" y="0"/>
                  </a:moveTo>
                  <a:lnTo>
                    <a:pt x="3844057" y="0"/>
                  </a:lnTo>
                  <a:lnTo>
                    <a:pt x="3892490" y="131440"/>
                  </a:lnTo>
                  <a:cubicBezTo>
                    <a:pt x="3971777" y="378867"/>
                    <a:pt x="4013331" y="652783"/>
                    <a:pt x="4013331" y="941251"/>
                  </a:cubicBezTo>
                  <a:cubicBezTo>
                    <a:pt x="4013331" y="1171430"/>
                    <a:pt x="3948997" y="1356167"/>
                    <a:pt x="3804827" y="1540292"/>
                  </a:cubicBezTo>
                  <a:cubicBezTo>
                    <a:pt x="3654026" y="1732895"/>
                    <a:pt x="3427436" y="1910292"/>
                    <a:pt x="3187498" y="2098087"/>
                  </a:cubicBezTo>
                  <a:cubicBezTo>
                    <a:pt x="3143231" y="2132693"/>
                    <a:pt x="3097499" y="2168522"/>
                    <a:pt x="3051769" y="2204787"/>
                  </a:cubicBezTo>
                  <a:cubicBezTo>
                    <a:pt x="2642425" y="2529345"/>
                    <a:pt x="2343664" y="2742133"/>
                    <a:pt x="1936476" y="2742133"/>
                  </a:cubicBezTo>
                  <a:cubicBezTo>
                    <a:pt x="1316045" y="2742133"/>
                    <a:pt x="876647" y="2480932"/>
                    <a:pt x="467303" y="1868695"/>
                  </a:cubicBezTo>
                  <a:cubicBezTo>
                    <a:pt x="413736" y="1788559"/>
                    <a:pt x="361372" y="1715679"/>
                    <a:pt x="310732" y="1645244"/>
                  </a:cubicBezTo>
                  <a:cubicBezTo>
                    <a:pt x="100850" y="1353195"/>
                    <a:pt x="0" y="1201315"/>
                    <a:pt x="0" y="941251"/>
                  </a:cubicBezTo>
                  <a:cubicBezTo>
                    <a:pt x="0" y="683021"/>
                    <a:pt x="63214" y="427935"/>
                    <a:pt x="187749" y="183076"/>
                  </a:cubicBezTo>
                  <a:cubicBezTo>
                    <a:pt x="218215" y="123194"/>
                    <a:pt x="251953" y="64578"/>
                    <a:pt x="288888" y="7329"/>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0" name="Freeform: Shape 49">
              <a:extLst>
                <a:ext uri="{FF2B5EF4-FFF2-40B4-BE49-F238E27FC236}">
                  <a16:creationId xmlns:a16="http://schemas.microsoft.com/office/drawing/2014/main" id="{965F60C1-CD8B-4326-9B24-3D197CF382A6}"/>
                </a:ext>
              </a:extLst>
            </p:cNvPr>
            <p:cNvSpPr/>
            <p:nvPr/>
          </p:nvSpPr>
          <p:spPr>
            <a:xfrm>
              <a:off x="3566319" y="0"/>
              <a:ext cx="3401415" cy="2440484"/>
            </a:xfrm>
            <a:custGeom>
              <a:avLst/>
              <a:gdLst>
                <a:gd name="connsiteX0" fmla="*/ 332917 w 3401415"/>
                <a:gd name="connsiteY0" fmla="*/ 0 h 2440484"/>
                <a:gd name="connsiteX1" fmla="*/ 3207137 w 3401415"/>
                <a:gd name="connsiteY1" fmla="*/ 0 h 2440484"/>
                <a:gd name="connsiteX2" fmla="*/ 3242654 w 3401415"/>
                <a:gd name="connsiteY2" fmla="*/ 74937 h 2440484"/>
                <a:gd name="connsiteX3" fmla="*/ 3401415 w 3401415"/>
                <a:gd name="connsiteY3" fmla="*/ 914184 h 2440484"/>
                <a:gd name="connsiteX4" fmla="*/ 3224702 w 3401415"/>
                <a:gd name="connsiteY4" fmla="*/ 1421888 h 2440484"/>
                <a:gd name="connsiteX5" fmla="*/ 2701498 w 3401415"/>
                <a:gd name="connsiteY5" fmla="*/ 1894635 h 2440484"/>
                <a:gd name="connsiteX6" fmla="*/ 2586463 w 3401415"/>
                <a:gd name="connsiteY6" fmla="*/ 1985068 h 2440484"/>
                <a:gd name="connsiteX7" fmla="*/ 1641219 w 3401415"/>
                <a:gd name="connsiteY7" fmla="*/ 2440484 h 2440484"/>
                <a:gd name="connsiteX8" fmla="*/ 396053 w 3401415"/>
                <a:gd name="connsiteY8" fmla="*/ 1700219 h 2440484"/>
                <a:gd name="connsiteX9" fmla="*/ 263354 w 3401415"/>
                <a:gd name="connsiteY9" fmla="*/ 1510839 h 2440484"/>
                <a:gd name="connsiteX10" fmla="*/ 0 w 3401415"/>
                <a:gd name="connsiteY10" fmla="*/ 914184 h 2440484"/>
                <a:gd name="connsiteX11" fmla="*/ 159122 w 3401415"/>
                <a:gd name="connsiteY11" fmla="*/ 271610 h 2440484"/>
                <a:gd name="connsiteX12" fmla="*/ 244841 w 3401415"/>
                <a:gd name="connsiteY12" fmla="*/ 122658 h 2440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01415" h="2440484">
                  <a:moveTo>
                    <a:pt x="332917" y="0"/>
                  </a:moveTo>
                  <a:lnTo>
                    <a:pt x="3207137" y="0"/>
                  </a:lnTo>
                  <a:lnTo>
                    <a:pt x="3242654" y="74937"/>
                  </a:lnTo>
                  <a:cubicBezTo>
                    <a:pt x="3346386" y="322243"/>
                    <a:pt x="3401415" y="608579"/>
                    <a:pt x="3401415" y="914184"/>
                  </a:cubicBezTo>
                  <a:cubicBezTo>
                    <a:pt x="3401415" y="1109268"/>
                    <a:pt x="3346890" y="1265837"/>
                    <a:pt x="3224702" y="1421888"/>
                  </a:cubicBezTo>
                  <a:cubicBezTo>
                    <a:pt x="3096894" y="1585125"/>
                    <a:pt x="2904852" y="1735475"/>
                    <a:pt x="2701498" y="1894635"/>
                  </a:cubicBezTo>
                  <a:cubicBezTo>
                    <a:pt x="2663980" y="1923966"/>
                    <a:pt x="2625221" y="1954332"/>
                    <a:pt x="2586463" y="1985068"/>
                  </a:cubicBezTo>
                  <a:cubicBezTo>
                    <a:pt x="2239532" y="2260140"/>
                    <a:pt x="1986324" y="2440484"/>
                    <a:pt x="1641219" y="2440484"/>
                  </a:cubicBezTo>
                  <a:cubicBezTo>
                    <a:pt x="1115386" y="2440484"/>
                    <a:pt x="742984" y="2219109"/>
                    <a:pt x="396053" y="1700219"/>
                  </a:cubicBezTo>
                  <a:cubicBezTo>
                    <a:pt x="350653" y="1632303"/>
                    <a:pt x="306273" y="1570535"/>
                    <a:pt x="263354" y="1510839"/>
                  </a:cubicBezTo>
                  <a:cubicBezTo>
                    <a:pt x="85473" y="1263318"/>
                    <a:pt x="0" y="1134597"/>
                    <a:pt x="0" y="914184"/>
                  </a:cubicBezTo>
                  <a:cubicBezTo>
                    <a:pt x="0" y="695327"/>
                    <a:pt x="53576" y="479135"/>
                    <a:pt x="159122" y="271610"/>
                  </a:cubicBezTo>
                  <a:cubicBezTo>
                    <a:pt x="184943" y="220858"/>
                    <a:pt x="213538" y="171179"/>
                    <a:pt x="244841" y="122658"/>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1" name="Freeform: Shape 50">
              <a:extLst>
                <a:ext uri="{FF2B5EF4-FFF2-40B4-BE49-F238E27FC236}">
                  <a16:creationId xmlns:a16="http://schemas.microsoft.com/office/drawing/2014/main" id="{69511D06-104E-440E-8049-4CDCE4B87E96}"/>
                </a:ext>
              </a:extLst>
            </p:cNvPr>
            <p:cNvSpPr/>
            <p:nvPr/>
          </p:nvSpPr>
          <p:spPr>
            <a:xfrm>
              <a:off x="3232490" y="0"/>
              <a:ext cx="4164597" cy="2817185"/>
            </a:xfrm>
            <a:custGeom>
              <a:avLst/>
              <a:gdLst>
                <a:gd name="connsiteX0" fmla="*/ 237339 w 4130517"/>
                <a:gd name="connsiteY0" fmla="*/ 0 h 2806419"/>
                <a:gd name="connsiteX1" fmla="*/ 3997489 w 4130517"/>
                <a:gd name="connsiteY1" fmla="*/ 0 h 2806419"/>
                <a:gd name="connsiteX2" fmla="*/ 4006148 w 4130517"/>
                <a:gd name="connsiteY2" fmla="*/ 24333 h 2806419"/>
                <a:gd name="connsiteX3" fmla="*/ 4130517 w 4130517"/>
                <a:gd name="connsiteY3" fmla="*/ 887307 h 2806419"/>
                <a:gd name="connsiteX4" fmla="*/ 3915925 w 4130517"/>
                <a:gd name="connsiteY4" fmla="*/ 1525677 h 2806419"/>
                <a:gd name="connsiteX5" fmla="*/ 3280571 w 4130517"/>
                <a:gd name="connsiteY5" fmla="*/ 2120090 h 2806419"/>
                <a:gd name="connsiteX6" fmla="*/ 3140878 w 4130517"/>
                <a:gd name="connsiteY6" fmla="*/ 2233796 h 2806419"/>
                <a:gd name="connsiteX7" fmla="*/ 1993019 w 4130517"/>
                <a:gd name="connsiteY7" fmla="*/ 2806419 h 2806419"/>
                <a:gd name="connsiteX8" fmla="*/ 480948 w 4130517"/>
                <a:gd name="connsiteY8" fmla="*/ 1875638 h 2806419"/>
                <a:gd name="connsiteX9" fmla="*/ 319805 w 4130517"/>
                <a:gd name="connsiteY9" fmla="*/ 1637519 h 2806419"/>
                <a:gd name="connsiteX10" fmla="*/ 0 w 4130517"/>
                <a:gd name="connsiteY10" fmla="*/ 887307 h 2806419"/>
                <a:gd name="connsiteX11" fmla="*/ 193231 w 4130517"/>
                <a:gd name="connsiteY11" fmla="*/ 79360 h 28064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130517" h="2806419">
                  <a:moveTo>
                    <a:pt x="237339" y="0"/>
                  </a:moveTo>
                  <a:lnTo>
                    <a:pt x="3997489" y="0"/>
                  </a:lnTo>
                  <a:lnTo>
                    <a:pt x="4006148" y="24333"/>
                  </a:lnTo>
                  <a:cubicBezTo>
                    <a:pt x="4087750" y="288004"/>
                    <a:pt x="4130517" y="579903"/>
                    <a:pt x="4130517" y="887307"/>
                  </a:cubicBezTo>
                  <a:cubicBezTo>
                    <a:pt x="4130517" y="1132599"/>
                    <a:pt x="4064304" y="1329464"/>
                    <a:pt x="3915925" y="1525677"/>
                  </a:cubicBezTo>
                  <a:cubicBezTo>
                    <a:pt x="3760721" y="1730924"/>
                    <a:pt x="3527514" y="1919967"/>
                    <a:pt x="3280571" y="2120090"/>
                  </a:cubicBezTo>
                  <a:cubicBezTo>
                    <a:pt x="3235011" y="2156968"/>
                    <a:pt x="3187944" y="2195151"/>
                    <a:pt x="3140878" y="2233796"/>
                  </a:cubicBezTo>
                  <a:cubicBezTo>
                    <a:pt x="2719582" y="2579662"/>
                    <a:pt x="2412097" y="2806419"/>
                    <a:pt x="1993019" y="2806419"/>
                  </a:cubicBezTo>
                  <a:cubicBezTo>
                    <a:pt x="1354472" y="2806419"/>
                    <a:pt x="902244" y="2528070"/>
                    <a:pt x="480948" y="1875638"/>
                  </a:cubicBezTo>
                  <a:cubicBezTo>
                    <a:pt x="425816" y="1790244"/>
                    <a:pt x="371924" y="1712578"/>
                    <a:pt x="319805" y="1637519"/>
                  </a:cubicBezTo>
                  <a:cubicBezTo>
                    <a:pt x="103795" y="1326296"/>
                    <a:pt x="0" y="1164446"/>
                    <a:pt x="0" y="887307"/>
                  </a:cubicBezTo>
                  <a:cubicBezTo>
                    <a:pt x="0" y="612125"/>
                    <a:pt x="65060" y="340293"/>
                    <a:pt x="193231" y="7936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2" name="Freeform: Shape 51">
              <a:extLst>
                <a:ext uri="{FF2B5EF4-FFF2-40B4-BE49-F238E27FC236}">
                  <a16:creationId xmlns:a16="http://schemas.microsoft.com/office/drawing/2014/main" id="{164F6B39-7B0A-4839-9F52-1FFA2044F248}"/>
                </a:ext>
              </a:extLst>
            </p:cNvPr>
            <p:cNvSpPr/>
            <p:nvPr/>
          </p:nvSpPr>
          <p:spPr>
            <a:xfrm>
              <a:off x="3124577" y="0"/>
              <a:ext cx="4389519" cy="2916937"/>
            </a:xfrm>
            <a:custGeom>
              <a:avLst/>
              <a:gdLst>
                <a:gd name="connsiteX0" fmla="*/ 208215 w 4389519"/>
                <a:gd name="connsiteY0" fmla="*/ 0 h 2916937"/>
                <a:gd name="connsiteX1" fmla="*/ 4284014 w 4389519"/>
                <a:gd name="connsiteY1" fmla="*/ 0 h 2916937"/>
                <a:gd name="connsiteX2" fmla="*/ 4335794 w 4389519"/>
                <a:gd name="connsiteY2" fmla="*/ 207911 h 2916937"/>
                <a:gd name="connsiteX3" fmla="*/ 4376420 w 4389519"/>
                <a:gd name="connsiteY3" fmla="*/ 1078865 h 2916937"/>
                <a:gd name="connsiteX4" fmla="*/ 4090147 w 4389519"/>
                <a:gd name="connsiteY4" fmla="*/ 1734728 h 2916937"/>
                <a:gd name="connsiteX5" fmla="*/ 3362552 w 4389519"/>
                <a:gd name="connsiteY5" fmla="*/ 2305097 h 2916937"/>
                <a:gd name="connsiteX6" fmla="*/ 3204152 w 4389519"/>
                <a:gd name="connsiteY6" fmla="*/ 2412521 h 2916937"/>
                <a:gd name="connsiteX7" fmla="*/ 1936072 w 4389519"/>
                <a:gd name="connsiteY7" fmla="*/ 2912360 h 2916937"/>
                <a:gd name="connsiteX8" fmla="*/ 421690 w 4389519"/>
                <a:gd name="connsiteY8" fmla="*/ 1787063 h 2916937"/>
                <a:gd name="connsiteX9" fmla="*/ 273167 w 4389519"/>
                <a:gd name="connsiteY9" fmla="*/ 1520080 h 2916937"/>
                <a:gd name="connsiteX10" fmla="*/ 4118 w 4389519"/>
                <a:gd name="connsiteY10" fmla="*/ 696338 h 2916937"/>
                <a:gd name="connsiteX11" fmla="*/ 175984 w 4389519"/>
                <a:gd name="connsiteY11" fmla="*/ 60381 h 2916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4389519" h="2916937">
                  <a:moveTo>
                    <a:pt x="208215" y="0"/>
                  </a:moveTo>
                  <a:lnTo>
                    <a:pt x="4284014" y="0"/>
                  </a:lnTo>
                  <a:lnTo>
                    <a:pt x="4335794" y="207911"/>
                  </a:lnTo>
                  <a:cubicBezTo>
                    <a:pt x="4388748" y="479686"/>
                    <a:pt x="4403109" y="773803"/>
                    <a:pt x="4376420" y="1078865"/>
                  </a:cubicBezTo>
                  <a:cubicBezTo>
                    <a:pt x="4353703" y="1338514"/>
                    <a:pt x="4265383" y="1540772"/>
                    <a:pt x="4090147" y="1734728"/>
                  </a:cubicBezTo>
                  <a:cubicBezTo>
                    <a:pt x="3906850" y="1937616"/>
                    <a:pt x="3642485" y="2116128"/>
                    <a:pt x="3362552" y="2305097"/>
                  </a:cubicBezTo>
                  <a:cubicBezTo>
                    <a:pt x="3310910" y="2339914"/>
                    <a:pt x="3257553" y="2375972"/>
                    <a:pt x="3204152" y="2412521"/>
                  </a:cubicBezTo>
                  <a:cubicBezTo>
                    <a:pt x="2726165" y="2739616"/>
                    <a:pt x="2379682" y="2951171"/>
                    <a:pt x="1936072" y="2912360"/>
                  </a:cubicBezTo>
                  <a:cubicBezTo>
                    <a:pt x="1260148" y="2853224"/>
                    <a:pt x="807225" y="2516700"/>
                    <a:pt x="421690" y="1787063"/>
                  </a:cubicBezTo>
                  <a:cubicBezTo>
                    <a:pt x="371240" y="1691563"/>
                    <a:pt x="321385" y="1604361"/>
                    <a:pt x="273167" y="1520080"/>
                  </a:cubicBezTo>
                  <a:cubicBezTo>
                    <a:pt x="73334" y="1170636"/>
                    <a:pt x="-21548" y="989700"/>
                    <a:pt x="4118" y="696338"/>
                  </a:cubicBezTo>
                  <a:cubicBezTo>
                    <a:pt x="23232" y="477870"/>
                    <a:pt x="80908" y="264786"/>
                    <a:pt x="175984" y="60381"/>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grpSp>
      <p:grpSp>
        <p:nvGrpSpPr>
          <p:cNvPr id="8" name="Group 7">
            <a:extLst>
              <a:ext uri="{FF2B5EF4-FFF2-40B4-BE49-F238E27FC236}">
                <a16:creationId xmlns:a16="http://schemas.microsoft.com/office/drawing/2014/main" id="{03099122-D80B-4389-A1CF-52C635217F4B}"/>
              </a:ext>
            </a:extLst>
          </p:cNvPr>
          <p:cNvGrpSpPr/>
          <p:nvPr/>
        </p:nvGrpSpPr>
        <p:grpSpPr>
          <a:xfrm>
            <a:off x="8122942" y="0"/>
            <a:ext cx="4069058" cy="3547008"/>
            <a:chOff x="8122942" y="0"/>
            <a:chExt cx="4069058" cy="3547008"/>
          </a:xfrm>
        </p:grpSpPr>
        <p:sp>
          <p:nvSpPr>
            <p:cNvPr id="54" name="Freeform: Shape 53">
              <a:extLst>
                <a:ext uri="{FF2B5EF4-FFF2-40B4-BE49-F238E27FC236}">
                  <a16:creationId xmlns:a16="http://schemas.microsoft.com/office/drawing/2014/main" id="{CA535D59-CDAA-4AA9-84AC-A6142E857FE2}"/>
                </a:ext>
              </a:extLst>
            </p:cNvPr>
            <p:cNvSpPr/>
            <p:nvPr/>
          </p:nvSpPr>
          <p:spPr>
            <a:xfrm>
              <a:off x="8122942" y="0"/>
              <a:ext cx="4069058" cy="3547008"/>
            </a:xfrm>
            <a:custGeom>
              <a:avLst/>
              <a:gdLst>
                <a:gd name="connsiteX0" fmla="*/ 305212 w 4069058"/>
                <a:gd name="connsiteY0" fmla="*/ 0 h 3547008"/>
                <a:gd name="connsiteX1" fmla="*/ 4069058 w 4069058"/>
                <a:gd name="connsiteY1" fmla="*/ 0 h 3547008"/>
                <a:gd name="connsiteX2" fmla="*/ 4069058 w 4069058"/>
                <a:gd name="connsiteY2" fmla="*/ 2865785 h 3547008"/>
                <a:gd name="connsiteX3" fmla="*/ 3996814 w 4069058"/>
                <a:gd name="connsiteY3" fmla="*/ 2947457 h 3547008"/>
                <a:gd name="connsiteX4" fmla="*/ 2732780 w 4069058"/>
                <a:gd name="connsiteY4" fmla="*/ 3541640 h 3547008"/>
                <a:gd name="connsiteX5" fmla="*/ 1317550 w 4069058"/>
                <a:gd name="connsiteY5" fmla="*/ 3015110 h 3547008"/>
                <a:gd name="connsiteX6" fmla="*/ 1140977 w 4069058"/>
                <a:gd name="connsiteY6" fmla="*/ 2901419 h 3547008"/>
                <a:gd name="connsiteX7" fmla="*/ 330269 w 4069058"/>
                <a:gd name="connsiteY7" fmla="*/ 2297252 h 3547008"/>
                <a:gd name="connsiteX8" fmla="*/ 13299 w 4069058"/>
                <a:gd name="connsiteY8" fmla="*/ 1599966 h 3547008"/>
                <a:gd name="connsiteX9" fmla="*/ 217457 w 4069058"/>
                <a:gd name="connsiteY9" fmla="*/ 178659 h 35470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69058" h="3547008">
                  <a:moveTo>
                    <a:pt x="305212" y="0"/>
                  </a:moveTo>
                  <a:lnTo>
                    <a:pt x="4069058" y="0"/>
                  </a:lnTo>
                  <a:lnTo>
                    <a:pt x="4069058" y="2865785"/>
                  </a:lnTo>
                  <a:lnTo>
                    <a:pt x="3996814" y="2947457"/>
                  </a:lnTo>
                  <a:cubicBezTo>
                    <a:pt x="3654887" y="3311545"/>
                    <a:pt x="3252443" y="3496175"/>
                    <a:pt x="2732780" y="3541640"/>
                  </a:cubicBezTo>
                  <a:cubicBezTo>
                    <a:pt x="2236701" y="3585041"/>
                    <a:pt x="1850359" y="3361306"/>
                    <a:pt x="1317550" y="3015110"/>
                  </a:cubicBezTo>
                  <a:cubicBezTo>
                    <a:pt x="1258026" y="2976425"/>
                    <a:pt x="1198546" y="2938265"/>
                    <a:pt x="1140977" y="2901419"/>
                  </a:cubicBezTo>
                  <a:cubicBezTo>
                    <a:pt x="828927" y="2701433"/>
                    <a:pt x="534230" y="2512513"/>
                    <a:pt x="330269" y="2297252"/>
                  </a:cubicBezTo>
                  <a:cubicBezTo>
                    <a:pt x="135278" y="2091465"/>
                    <a:pt x="37487" y="1876435"/>
                    <a:pt x="13299" y="1599966"/>
                  </a:cubicBezTo>
                  <a:cubicBezTo>
                    <a:pt x="-32170" y="1080250"/>
                    <a:pt x="39709" y="589889"/>
                    <a:pt x="217457" y="178659"/>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55" name="Freeform: Shape 54">
              <a:extLst>
                <a:ext uri="{FF2B5EF4-FFF2-40B4-BE49-F238E27FC236}">
                  <a16:creationId xmlns:a16="http://schemas.microsoft.com/office/drawing/2014/main" id="{CD6948CC-6D51-4092-887C-B0664DC102C7}"/>
                </a:ext>
              </a:extLst>
            </p:cNvPr>
            <p:cNvSpPr/>
            <p:nvPr/>
          </p:nvSpPr>
          <p:spPr>
            <a:xfrm flipH="1">
              <a:off x="8319994" y="0"/>
              <a:ext cx="3872006" cy="3321595"/>
            </a:xfrm>
            <a:custGeom>
              <a:avLst/>
              <a:gdLst>
                <a:gd name="connsiteX0" fmla="*/ 3466434 w 3872006"/>
                <a:gd name="connsiteY0" fmla="*/ 0 h 3321595"/>
                <a:gd name="connsiteX1" fmla="*/ 65800 w 3872006"/>
                <a:gd name="connsiteY1" fmla="*/ 0 h 3321595"/>
                <a:gd name="connsiteX2" fmla="*/ 0 w 3872006"/>
                <a:gd name="connsiteY2" fmla="*/ 59511 h 3321595"/>
                <a:gd name="connsiteX3" fmla="*/ 0 w 3872006"/>
                <a:gd name="connsiteY3" fmla="*/ 2518435 h 3321595"/>
                <a:gd name="connsiteX4" fmla="*/ 80122 w 3872006"/>
                <a:gd name="connsiteY4" fmla="*/ 2618704 h 3321595"/>
                <a:gd name="connsiteX5" fmla="*/ 1549501 w 3872006"/>
                <a:gd name="connsiteY5" fmla="*/ 3321595 h 3321595"/>
                <a:gd name="connsiteX6" fmla="*/ 2796711 w 3872006"/>
                <a:gd name="connsiteY6" fmla="*/ 2749441 h 3321595"/>
                <a:gd name="connsiteX7" fmla="*/ 2948494 w 3872006"/>
                <a:gd name="connsiteY7" fmla="*/ 2635829 h 3321595"/>
                <a:gd name="connsiteX8" fmla="*/ 3638840 w 3872006"/>
                <a:gd name="connsiteY8" fmla="*/ 2041901 h 3321595"/>
                <a:gd name="connsiteX9" fmla="*/ 3872006 w 3872006"/>
                <a:gd name="connsiteY9" fmla="*/ 1404055 h 3321595"/>
                <a:gd name="connsiteX10" fmla="*/ 3467973 w 3872006"/>
                <a:gd name="connsiteY10" fmla="*/ 1974 h 33215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872006" h="3321595">
                  <a:moveTo>
                    <a:pt x="3466434" y="0"/>
                  </a:moveTo>
                  <a:lnTo>
                    <a:pt x="65800" y="0"/>
                  </a:lnTo>
                  <a:lnTo>
                    <a:pt x="0" y="59511"/>
                  </a:lnTo>
                  <a:lnTo>
                    <a:pt x="0" y="2518435"/>
                  </a:lnTo>
                  <a:lnTo>
                    <a:pt x="80122" y="2618704"/>
                  </a:lnTo>
                  <a:cubicBezTo>
                    <a:pt x="490323" y="3108658"/>
                    <a:pt x="942414" y="3321595"/>
                    <a:pt x="1549501" y="3321595"/>
                  </a:cubicBezTo>
                  <a:cubicBezTo>
                    <a:pt x="2004852" y="3321595"/>
                    <a:pt x="2338950" y="3095023"/>
                    <a:pt x="2796711" y="2749441"/>
                  </a:cubicBezTo>
                  <a:cubicBezTo>
                    <a:pt x="2847850" y="2710827"/>
                    <a:pt x="2898991" y="2672676"/>
                    <a:pt x="2948494" y="2635829"/>
                  </a:cubicBezTo>
                  <a:cubicBezTo>
                    <a:pt x="3216812" y="2435869"/>
                    <a:pt x="3470203" y="2246981"/>
                    <a:pt x="3638840" y="2041901"/>
                  </a:cubicBezTo>
                  <a:cubicBezTo>
                    <a:pt x="3800062" y="1845849"/>
                    <a:pt x="3872006" y="1649145"/>
                    <a:pt x="3872006" y="1404055"/>
                  </a:cubicBezTo>
                  <a:cubicBezTo>
                    <a:pt x="3872006" y="866538"/>
                    <a:pt x="3729694" y="376466"/>
                    <a:pt x="3467973" y="1974"/>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6" name="Freeform: Shape 55">
              <a:extLst>
                <a:ext uri="{FF2B5EF4-FFF2-40B4-BE49-F238E27FC236}">
                  <a16:creationId xmlns:a16="http://schemas.microsoft.com/office/drawing/2014/main" id="{F5F9FD94-99CC-42AD-8E66-CF99E8FD5A94}"/>
                </a:ext>
              </a:extLst>
            </p:cNvPr>
            <p:cNvSpPr/>
            <p:nvPr/>
          </p:nvSpPr>
          <p:spPr>
            <a:xfrm flipH="1">
              <a:off x="8729240" y="9274"/>
              <a:ext cx="3462454" cy="3010961"/>
            </a:xfrm>
            <a:custGeom>
              <a:avLst/>
              <a:gdLst>
                <a:gd name="connsiteX0" fmla="*/ 2953507 w 3462454"/>
                <a:gd name="connsiteY0" fmla="*/ 0 h 3010961"/>
                <a:gd name="connsiteX1" fmla="*/ 477652 w 3462454"/>
                <a:gd name="connsiteY1" fmla="*/ 0 h 3010961"/>
                <a:gd name="connsiteX2" fmla="*/ 327396 w 3462454"/>
                <a:gd name="connsiteY2" fmla="*/ 113681 h 3010961"/>
                <a:gd name="connsiteX3" fmla="*/ 46554 w 3462454"/>
                <a:gd name="connsiteY3" fmla="*/ 391785 h 3010961"/>
                <a:gd name="connsiteX4" fmla="*/ 0 w 3462454"/>
                <a:gd name="connsiteY4" fmla="*/ 453516 h 3010961"/>
                <a:gd name="connsiteX5" fmla="*/ 0 w 3462454"/>
                <a:gd name="connsiteY5" fmla="*/ 2083461 h 3010961"/>
                <a:gd name="connsiteX6" fmla="*/ 26382 w 3462454"/>
                <a:gd name="connsiteY6" fmla="*/ 2118637 h 3010961"/>
                <a:gd name="connsiteX7" fmla="*/ 101620 w 3462454"/>
                <a:gd name="connsiteY7" fmla="*/ 2222744 h 3010961"/>
                <a:gd name="connsiteX8" fmla="*/ 1494064 w 3462454"/>
                <a:gd name="connsiteY8" fmla="*/ 3010961 h 3010961"/>
                <a:gd name="connsiteX9" fmla="*/ 2551110 w 3462454"/>
                <a:gd name="connsiteY9" fmla="*/ 2526044 h 3010961"/>
                <a:gd name="connsiteX10" fmla="*/ 2679751 w 3462454"/>
                <a:gd name="connsiteY10" fmla="*/ 2429754 h 3010961"/>
                <a:gd name="connsiteX11" fmla="*/ 3264840 w 3462454"/>
                <a:gd name="connsiteY11" fmla="*/ 1926383 h 3010961"/>
                <a:gd name="connsiteX12" fmla="*/ 3462454 w 3462454"/>
                <a:gd name="connsiteY12" fmla="*/ 1385790 h 3010961"/>
                <a:gd name="connsiteX13" fmla="*/ 3018820 w 3462454"/>
                <a:gd name="connsiteY13" fmla="*/ 67626 h 30109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62454" h="3010961">
                  <a:moveTo>
                    <a:pt x="2953507" y="0"/>
                  </a:moveTo>
                  <a:lnTo>
                    <a:pt x="477652" y="0"/>
                  </a:lnTo>
                  <a:lnTo>
                    <a:pt x="327396" y="113681"/>
                  </a:lnTo>
                  <a:cubicBezTo>
                    <a:pt x="222344" y="200626"/>
                    <a:pt x="128536" y="293564"/>
                    <a:pt x="46554" y="391785"/>
                  </a:cubicBezTo>
                  <a:lnTo>
                    <a:pt x="0" y="453516"/>
                  </a:lnTo>
                  <a:lnTo>
                    <a:pt x="0" y="2083461"/>
                  </a:lnTo>
                  <a:lnTo>
                    <a:pt x="26382" y="2118637"/>
                  </a:lnTo>
                  <a:cubicBezTo>
                    <a:pt x="51135" y="2152065"/>
                    <a:pt x="76235" y="2186586"/>
                    <a:pt x="101620" y="2222744"/>
                  </a:cubicBezTo>
                  <a:cubicBezTo>
                    <a:pt x="489585" y="2775245"/>
                    <a:pt x="906035" y="3010961"/>
                    <a:pt x="1494064" y="3010961"/>
                  </a:cubicBezTo>
                  <a:cubicBezTo>
                    <a:pt x="1879987" y="3010961"/>
                    <a:pt x="2163144" y="2818935"/>
                    <a:pt x="2551110" y="2526044"/>
                  </a:cubicBezTo>
                  <a:cubicBezTo>
                    <a:pt x="2594452" y="2493317"/>
                    <a:pt x="2637795" y="2460984"/>
                    <a:pt x="2679751" y="2429754"/>
                  </a:cubicBezTo>
                  <a:cubicBezTo>
                    <a:pt x="2907158" y="2260282"/>
                    <a:pt x="3121914" y="2100194"/>
                    <a:pt x="3264840" y="1926383"/>
                  </a:cubicBezTo>
                  <a:cubicBezTo>
                    <a:pt x="3401480" y="1760224"/>
                    <a:pt x="3462454" y="1593511"/>
                    <a:pt x="3462454" y="1385790"/>
                  </a:cubicBezTo>
                  <a:cubicBezTo>
                    <a:pt x="3462454" y="865148"/>
                    <a:pt x="3304918" y="397028"/>
                    <a:pt x="3018820" y="67626"/>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57" name="Freeform: Shape 56">
              <a:extLst>
                <a:ext uri="{FF2B5EF4-FFF2-40B4-BE49-F238E27FC236}">
                  <a16:creationId xmlns:a16="http://schemas.microsoft.com/office/drawing/2014/main" id="{F47D3E70-A759-410D-B5DB-855218E138C3}"/>
                </a:ext>
              </a:extLst>
            </p:cNvPr>
            <p:cNvSpPr/>
            <p:nvPr/>
          </p:nvSpPr>
          <p:spPr>
            <a:xfrm flipH="1">
              <a:off x="8243247" y="9274"/>
              <a:ext cx="3948447" cy="3411460"/>
            </a:xfrm>
            <a:custGeom>
              <a:avLst/>
              <a:gdLst>
                <a:gd name="connsiteX0" fmla="*/ 3564894 w 3904481"/>
                <a:gd name="connsiteY0" fmla="*/ 0 h 3411460"/>
                <a:gd name="connsiteX1" fmla="*/ 0 w 3904481"/>
                <a:gd name="connsiteY1" fmla="*/ 0 h 3411460"/>
                <a:gd name="connsiteX2" fmla="*/ 0 w 3904481"/>
                <a:gd name="connsiteY2" fmla="*/ 2659993 h 3411460"/>
                <a:gd name="connsiteX3" fmla="*/ 1876 w 3904481"/>
                <a:gd name="connsiteY3" fmla="*/ 2662425 h 3411460"/>
                <a:gd name="connsiteX4" fmla="*/ 1514161 w 3904481"/>
                <a:gd name="connsiteY4" fmla="*/ 3411460 h 3411460"/>
                <a:gd name="connsiteX5" fmla="*/ 2797788 w 3904481"/>
                <a:gd name="connsiteY5" fmla="*/ 2801744 h 3411460"/>
                <a:gd name="connsiteX6" fmla="*/ 2954004 w 3904481"/>
                <a:gd name="connsiteY6" fmla="*/ 2680673 h 3411460"/>
                <a:gd name="connsiteX7" fmla="*/ 3664508 w 3904481"/>
                <a:gd name="connsiteY7" fmla="*/ 2047754 h 3411460"/>
                <a:gd name="connsiteX8" fmla="*/ 3904481 w 3904481"/>
                <a:gd name="connsiteY8" fmla="*/ 1368033 h 3411460"/>
                <a:gd name="connsiteX9" fmla="*/ 3596499 w 3904481"/>
                <a:gd name="connsiteY9" fmla="*/ 52268 h 34114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904481" h="3411460">
                  <a:moveTo>
                    <a:pt x="3564894" y="0"/>
                  </a:moveTo>
                  <a:lnTo>
                    <a:pt x="0" y="0"/>
                  </a:lnTo>
                  <a:lnTo>
                    <a:pt x="0" y="2659993"/>
                  </a:lnTo>
                  <a:lnTo>
                    <a:pt x="1876" y="2662425"/>
                  </a:lnTo>
                  <a:cubicBezTo>
                    <a:pt x="424055" y="3184544"/>
                    <a:pt x="889346" y="3411460"/>
                    <a:pt x="1514161" y="3411460"/>
                  </a:cubicBezTo>
                  <a:cubicBezTo>
                    <a:pt x="1982808" y="3411460"/>
                    <a:pt x="2326661" y="3170014"/>
                    <a:pt x="2797788" y="2801744"/>
                  </a:cubicBezTo>
                  <a:cubicBezTo>
                    <a:pt x="2850420" y="2760595"/>
                    <a:pt x="2903054" y="2719940"/>
                    <a:pt x="2954004" y="2680673"/>
                  </a:cubicBezTo>
                  <a:cubicBezTo>
                    <a:pt x="3230156" y="2467586"/>
                    <a:pt x="3490946" y="2266297"/>
                    <a:pt x="3664508" y="2047754"/>
                  </a:cubicBezTo>
                  <a:cubicBezTo>
                    <a:pt x="3830437" y="1838832"/>
                    <a:pt x="3904481" y="1629214"/>
                    <a:pt x="3904481" y="1368033"/>
                  </a:cubicBezTo>
                  <a:cubicBezTo>
                    <a:pt x="3904481" y="877057"/>
                    <a:pt x="3796872" y="423228"/>
                    <a:pt x="3596499" y="52268"/>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90302A25-2D4F-4AD5-B0E9-C12184C3599E}"/>
              </a:ext>
            </a:extLst>
          </p:cNvPr>
          <p:cNvGrpSpPr/>
          <p:nvPr/>
        </p:nvGrpSpPr>
        <p:grpSpPr>
          <a:xfrm>
            <a:off x="-1" y="1355238"/>
            <a:ext cx="4381339" cy="5510713"/>
            <a:chOff x="0" y="1347287"/>
            <a:chExt cx="4259808" cy="5510713"/>
          </a:xfrm>
        </p:grpSpPr>
        <p:sp>
          <p:nvSpPr>
            <p:cNvPr id="59" name="Freeform: Shape 58">
              <a:extLst>
                <a:ext uri="{FF2B5EF4-FFF2-40B4-BE49-F238E27FC236}">
                  <a16:creationId xmlns:a16="http://schemas.microsoft.com/office/drawing/2014/main" id="{E227AF03-773A-4B1E-8FED-67198038E60D}"/>
                </a:ext>
              </a:extLst>
            </p:cNvPr>
            <p:cNvSpPr/>
            <p:nvPr/>
          </p:nvSpPr>
          <p:spPr>
            <a:xfrm>
              <a:off x="0" y="1676545"/>
              <a:ext cx="4174269" cy="5181455"/>
            </a:xfrm>
            <a:custGeom>
              <a:avLst/>
              <a:gdLst>
                <a:gd name="connsiteX0" fmla="*/ 1155130 w 4174269"/>
                <a:gd name="connsiteY0" fmla="*/ 990 h 5181455"/>
                <a:gd name="connsiteX1" fmla="*/ 2396955 w 4174269"/>
                <a:gd name="connsiteY1" fmla="*/ 367328 h 5181455"/>
                <a:gd name="connsiteX2" fmla="*/ 3827960 w 4174269"/>
                <a:gd name="connsiteY2" fmla="*/ 4749328 h 5181455"/>
                <a:gd name="connsiteX3" fmla="*/ 3561502 w 4174269"/>
                <a:gd name="connsiteY3" fmla="*/ 5090948 h 5181455"/>
                <a:gd name="connsiteX4" fmla="*/ 3452726 w 4174269"/>
                <a:gd name="connsiteY4" fmla="*/ 5181455 h 5181455"/>
                <a:gd name="connsiteX5" fmla="*/ 0 w 4174269"/>
                <a:gd name="connsiteY5" fmla="*/ 5181455 h 5181455"/>
                <a:gd name="connsiteX6" fmla="*/ 0 w 4174269"/>
                <a:gd name="connsiteY6" fmla="*/ 251605 h 5181455"/>
                <a:gd name="connsiteX7" fmla="*/ 157396 w 4174269"/>
                <a:gd name="connsiteY7" fmla="*/ 182600 h 5181455"/>
                <a:gd name="connsiteX8" fmla="*/ 1155130 w 4174269"/>
                <a:gd name="connsiteY8" fmla="*/ 990 h 5181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174269" h="5181455">
                  <a:moveTo>
                    <a:pt x="1155130" y="990"/>
                  </a:moveTo>
                  <a:cubicBezTo>
                    <a:pt x="1564667" y="12730"/>
                    <a:pt x="1984593" y="129250"/>
                    <a:pt x="2396955" y="367328"/>
                  </a:cubicBezTo>
                  <a:cubicBezTo>
                    <a:pt x="3871760" y="1218807"/>
                    <a:pt x="4678347" y="3276416"/>
                    <a:pt x="3827960" y="4749328"/>
                  </a:cubicBezTo>
                  <a:cubicBezTo>
                    <a:pt x="3748235" y="4887417"/>
                    <a:pt x="3658928" y="4998272"/>
                    <a:pt x="3561502" y="5090948"/>
                  </a:cubicBezTo>
                  <a:lnTo>
                    <a:pt x="3452726" y="5181455"/>
                  </a:lnTo>
                  <a:lnTo>
                    <a:pt x="0" y="5181455"/>
                  </a:lnTo>
                  <a:lnTo>
                    <a:pt x="0" y="251605"/>
                  </a:lnTo>
                  <a:lnTo>
                    <a:pt x="157396" y="182600"/>
                  </a:lnTo>
                  <a:cubicBezTo>
                    <a:pt x="475610" y="54980"/>
                    <a:pt x="811718" y="-8854"/>
                    <a:pt x="1155130" y="99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0" name="Freeform: Shape 59">
              <a:extLst>
                <a:ext uri="{FF2B5EF4-FFF2-40B4-BE49-F238E27FC236}">
                  <a16:creationId xmlns:a16="http://schemas.microsoft.com/office/drawing/2014/main" id="{D6FE8FAD-8A4A-49E1-AFAF-A074482295A9}"/>
                </a:ext>
              </a:extLst>
            </p:cNvPr>
            <p:cNvSpPr/>
            <p:nvPr/>
          </p:nvSpPr>
          <p:spPr>
            <a:xfrm>
              <a:off x="0" y="1347287"/>
              <a:ext cx="4259808" cy="5510713"/>
            </a:xfrm>
            <a:custGeom>
              <a:avLst/>
              <a:gdLst>
                <a:gd name="connsiteX0" fmla="*/ 948905 w 4259808"/>
                <a:gd name="connsiteY0" fmla="*/ 1556 h 5510713"/>
                <a:gd name="connsiteX1" fmla="*/ 2304106 w 4259808"/>
                <a:gd name="connsiteY1" fmla="*/ 405867 h 5510713"/>
                <a:gd name="connsiteX2" fmla="*/ 3890982 w 4259808"/>
                <a:gd name="connsiteY2" fmla="*/ 5156588 h 5510713"/>
                <a:gd name="connsiteX3" fmla="*/ 3680329 w 4259808"/>
                <a:gd name="connsiteY3" fmla="*/ 5445948 h 5510713"/>
                <a:gd name="connsiteX4" fmla="*/ 3616504 w 4259808"/>
                <a:gd name="connsiteY4" fmla="*/ 5510713 h 5510713"/>
                <a:gd name="connsiteX5" fmla="*/ 0 w 4259808"/>
                <a:gd name="connsiteY5" fmla="*/ 5510713 h 5510713"/>
                <a:gd name="connsiteX6" fmla="*/ 0 w 4259808"/>
                <a:gd name="connsiteY6" fmla="*/ 144797 h 5510713"/>
                <a:gd name="connsiteX7" fmla="*/ 164164 w 4259808"/>
                <a:gd name="connsiteY7" fmla="*/ 92266 h 5510713"/>
                <a:gd name="connsiteX8" fmla="*/ 948905 w 4259808"/>
                <a:gd name="connsiteY8" fmla="*/ 1556 h 55107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59808" h="5510713">
                  <a:moveTo>
                    <a:pt x="948905" y="1556"/>
                  </a:moveTo>
                  <a:cubicBezTo>
                    <a:pt x="1395136" y="16867"/>
                    <a:pt x="1853354" y="145625"/>
                    <a:pt x="2304106" y="405867"/>
                  </a:cubicBezTo>
                  <a:cubicBezTo>
                    <a:pt x="3916211" y="1336616"/>
                    <a:pt x="4808028" y="3568218"/>
                    <a:pt x="3890982" y="5156588"/>
                  </a:cubicBezTo>
                  <a:cubicBezTo>
                    <a:pt x="3826502" y="5268272"/>
                    <a:pt x="3756052" y="5363347"/>
                    <a:pt x="3680329" y="5445948"/>
                  </a:cubicBezTo>
                  <a:lnTo>
                    <a:pt x="3616504" y="5510713"/>
                  </a:lnTo>
                  <a:lnTo>
                    <a:pt x="0" y="5510713"/>
                  </a:lnTo>
                  <a:lnTo>
                    <a:pt x="0" y="144797"/>
                  </a:lnTo>
                  <a:lnTo>
                    <a:pt x="164164" y="92266"/>
                  </a:lnTo>
                  <a:cubicBezTo>
                    <a:pt x="418657" y="23914"/>
                    <a:pt x="681631" y="-7614"/>
                    <a:pt x="948905" y="1556"/>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61" name="Freeform: Shape 60">
              <a:extLst>
                <a:ext uri="{FF2B5EF4-FFF2-40B4-BE49-F238E27FC236}">
                  <a16:creationId xmlns:a16="http://schemas.microsoft.com/office/drawing/2014/main" id="{0A7C4DFB-FDFD-4F28-8B00-287EB75C79EB}"/>
                </a:ext>
              </a:extLst>
            </p:cNvPr>
            <p:cNvSpPr/>
            <p:nvPr/>
          </p:nvSpPr>
          <p:spPr>
            <a:xfrm>
              <a:off x="0" y="1592806"/>
              <a:ext cx="4029221" cy="5265194"/>
            </a:xfrm>
            <a:custGeom>
              <a:avLst/>
              <a:gdLst>
                <a:gd name="connsiteX0" fmla="*/ 812878 w 4029221"/>
                <a:gd name="connsiteY0" fmla="*/ 840 h 5265194"/>
                <a:gd name="connsiteX1" fmla="*/ 960980 w 4029221"/>
                <a:gd name="connsiteY1" fmla="*/ 1442 h 5265194"/>
                <a:gd name="connsiteX2" fmla="*/ 2216856 w 4029221"/>
                <a:gd name="connsiteY2" fmla="*/ 376120 h 5265194"/>
                <a:gd name="connsiteX3" fmla="*/ 3687427 w 4029221"/>
                <a:gd name="connsiteY3" fmla="*/ 4778650 h 5265194"/>
                <a:gd name="connsiteX4" fmla="*/ 3267677 w 4029221"/>
                <a:gd name="connsiteY4" fmla="*/ 5245601 h 5265194"/>
                <a:gd name="connsiteX5" fmla="*/ 3237167 w 4029221"/>
                <a:gd name="connsiteY5" fmla="*/ 5265194 h 5265194"/>
                <a:gd name="connsiteX6" fmla="*/ 0 w 4029221"/>
                <a:gd name="connsiteY6" fmla="*/ 5265194 h 5265194"/>
                <a:gd name="connsiteX7" fmla="*/ 0 w 4029221"/>
                <a:gd name="connsiteY7" fmla="*/ 162790 h 5265194"/>
                <a:gd name="connsiteX8" fmla="*/ 58408 w 4029221"/>
                <a:gd name="connsiteY8" fmla="*/ 139352 h 5265194"/>
                <a:gd name="connsiteX9" fmla="*/ 812878 w 4029221"/>
                <a:gd name="connsiteY9" fmla="*/ 840 h 52651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029221" h="5265194">
                  <a:moveTo>
                    <a:pt x="812878" y="840"/>
                  </a:moveTo>
                  <a:cubicBezTo>
                    <a:pt x="862065" y="-449"/>
                    <a:pt x="911443" y="-258"/>
                    <a:pt x="960980" y="1442"/>
                  </a:cubicBezTo>
                  <a:cubicBezTo>
                    <a:pt x="1374507" y="15631"/>
                    <a:pt x="1799140" y="134952"/>
                    <a:pt x="2216856" y="376120"/>
                  </a:cubicBezTo>
                  <a:cubicBezTo>
                    <a:pt x="3710806" y="1238652"/>
                    <a:pt x="4537261" y="3306696"/>
                    <a:pt x="3687427" y="4778650"/>
                  </a:cubicBezTo>
                  <a:cubicBezTo>
                    <a:pt x="3567917" y="4985647"/>
                    <a:pt x="3426282" y="5131074"/>
                    <a:pt x="3267677" y="5245601"/>
                  </a:cubicBezTo>
                  <a:lnTo>
                    <a:pt x="3237167" y="5265194"/>
                  </a:lnTo>
                  <a:lnTo>
                    <a:pt x="0" y="5265194"/>
                  </a:lnTo>
                  <a:lnTo>
                    <a:pt x="0" y="162790"/>
                  </a:lnTo>
                  <a:lnTo>
                    <a:pt x="58408" y="139352"/>
                  </a:lnTo>
                  <a:cubicBezTo>
                    <a:pt x="301661" y="55163"/>
                    <a:pt x="554646" y="7607"/>
                    <a:pt x="812878" y="840"/>
                  </a:cubicBezTo>
                  <a:close/>
                </a:path>
              </a:pathLst>
            </a:custGeom>
            <a:noFill/>
            <a:ln w="1905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62" name="Freeform: Shape 61">
              <a:extLst>
                <a:ext uri="{FF2B5EF4-FFF2-40B4-BE49-F238E27FC236}">
                  <a16:creationId xmlns:a16="http://schemas.microsoft.com/office/drawing/2014/main" id="{B6E867DF-0B62-429A-A554-CBE585048439}"/>
                </a:ext>
              </a:extLst>
            </p:cNvPr>
            <p:cNvSpPr/>
            <p:nvPr/>
          </p:nvSpPr>
          <p:spPr>
            <a:xfrm>
              <a:off x="0" y="2147333"/>
              <a:ext cx="3702048" cy="4710667"/>
            </a:xfrm>
            <a:custGeom>
              <a:avLst/>
              <a:gdLst>
                <a:gd name="connsiteX0" fmla="*/ 1057511 w 3702048"/>
                <a:gd name="connsiteY0" fmla="*/ 1243 h 4710667"/>
                <a:gd name="connsiteX1" fmla="*/ 2139959 w 3702048"/>
                <a:gd name="connsiteY1" fmla="*/ 324180 h 4710667"/>
                <a:gd name="connsiteX2" fmla="*/ 3407455 w 3702048"/>
                <a:gd name="connsiteY2" fmla="*/ 4118750 h 4710667"/>
                <a:gd name="connsiteX3" fmla="*/ 2754080 w 3702048"/>
                <a:gd name="connsiteY3" fmla="*/ 4690965 h 4710667"/>
                <a:gd name="connsiteX4" fmla="*/ 2711405 w 3702048"/>
                <a:gd name="connsiteY4" fmla="*/ 4710667 h 4710667"/>
                <a:gd name="connsiteX5" fmla="*/ 0 w 3702048"/>
                <a:gd name="connsiteY5" fmla="*/ 4710667 h 4710667"/>
                <a:gd name="connsiteX6" fmla="*/ 0 w 3702048"/>
                <a:gd name="connsiteY6" fmla="*/ 239601 h 4710667"/>
                <a:gd name="connsiteX7" fmla="*/ 72857 w 3702048"/>
                <a:gd name="connsiteY7" fmla="*/ 203063 h 4710667"/>
                <a:gd name="connsiteX8" fmla="*/ 1057511 w 3702048"/>
                <a:gd name="connsiteY8" fmla="*/ 1243 h 4710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02048" h="4710667">
                  <a:moveTo>
                    <a:pt x="1057511" y="1243"/>
                  </a:moveTo>
                  <a:cubicBezTo>
                    <a:pt x="1413932" y="13473"/>
                    <a:pt x="1779927" y="116316"/>
                    <a:pt x="2139959" y="324180"/>
                  </a:cubicBezTo>
                  <a:cubicBezTo>
                    <a:pt x="3427605" y="1067603"/>
                    <a:pt x="4139931" y="2850064"/>
                    <a:pt x="3407455" y="4118750"/>
                  </a:cubicBezTo>
                  <a:cubicBezTo>
                    <a:pt x="3235777" y="4416105"/>
                    <a:pt x="3011128" y="4566048"/>
                    <a:pt x="2754080" y="4690965"/>
                  </a:cubicBezTo>
                  <a:lnTo>
                    <a:pt x="2711405" y="4710667"/>
                  </a:lnTo>
                  <a:lnTo>
                    <a:pt x="0" y="4710667"/>
                  </a:lnTo>
                  <a:lnTo>
                    <a:pt x="0" y="239601"/>
                  </a:lnTo>
                  <a:lnTo>
                    <a:pt x="72857" y="203063"/>
                  </a:lnTo>
                  <a:cubicBezTo>
                    <a:pt x="383165" y="61024"/>
                    <a:pt x="715942" y="-10476"/>
                    <a:pt x="1057511" y="1243"/>
                  </a:cubicBezTo>
                  <a:close/>
                </a:path>
              </a:pathLst>
            </a:custGeom>
            <a:noFill/>
            <a:ln w="158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grpSp>
      <p:sp>
        <p:nvSpPr>
          <p:cNvPr id="2" name="Title 1"/>
          <p:cNvSpPr>
            <a:spLocks noGrp="1"/>
          </p:cNvSpPr>
          <p:nvPr>
            <p:ph type="title"/>
          </p:nvPr>
        </p:nvSpPr>
        <p:spPr>
          <a:xfrm>
            <a:off x="4654296" y="3420734"/>
            <a:ext cx="6665976" cy="2129674"/>
          </a:xfrm>
        </p:spPr>
        <p:txBody>
          <a:bodyPr anchor="b">
            <a:noAutofit/>
          </a:bodyPr>
          <a:lstStyle>
            <a:lvl1pPr algn="l">
              <a:lnSpc>
                <a:spcPct val="110000"/>
              </a:lnSpc>
              <a:defRPr sz="4800" cap="none" baseline="0">
                <a:solidFill>
                  <a:schemeClr val="tx1">
                    <a:lumMod val="75000"/>
                    <a:lumOff val="25000"/>
                  </a:schemeClr>
                </a:solidFill>
              </a:defRPr>
            </a:lvl1pPr>
          </a:lstStyle>
          <a:p>
            <a:r>
              <a:rPr lang="en-US"/>
              <a:t>Click to edit Master title style</a:t>
            </a:r>
            <a:endParaRPr lang="en-US" dirty="0"/>
          </a:p>
        </p:txBody>
      </p:sp>
      <p:sp>
        <p:nvSpPr>
          <p:cNvPr id="23" name="Footer Placeholder 22">
            <a:extLst>
              <a:ext uri="{FF2B5EF4-FFF2-40B4-BE49-F238E27FC236}">
                <a16:creationId xmlns:a16="http://schemas.microsoft.com/office/drawing/2014/main" id="{E197B67B-BA44-4D2A-B31D-35A89323C4B1}"/>
              </a:ext>
            </a:extLst>
          </p:cNvPr>
          <p:cNvSpPr>
            <a:spLocks noGrp="1"/>
          </p:cNvSpPr>
          <p:nvPr>
            <p:ph type="ftr" sz="quarter" idx="11"/>
          </p:nvPr>
        </p:nvSpPr>
        <p:spPr>
          <a:xfrm>
            <a:off x="4654296" y="6170490"/>
            <a:ext cx="5713314" cy="457200"/>
          </a:xfrm>
        </p:spPr>
        <p:txBody>
          <a:bodyPr/>
          <a:lstStyle/>
          <a:p>
            <a:endParaRPr lang="en-US" dirty="0"/>
          </a:p>
        </p:txBody>
      </p:sp>
      <p:sp>
        <p:nvSpPr>
          <p:cNvPr id="27" name="Slide Number Placeholder 26">
            <a:extLst>
              <a:ext uri="{FF2B5EF4-FFF2-40B4-BE49-F238E27FC236}">
                <a16:creationId xmlns:a16="http://schemas.microsoft.com/office/drawing/2014/main" id="{1D718595-24D3-4517-A62E-C1F493407AAE}"/>
              </a:ext>
            </a:extLst>
          </p:cNvPr>
          <p:cNvSpPr>
            <a:spLocks noGrp="1"/>
          </p:cNvSpPr>
          <p:nvPr>
            <p:ph type="sldNum" sz="quarter" idx="12"/>
          </p:nvPr>
        </p:nvSpPr>
        <p:spPr/>
        <p:txBody>
          <a:bodyPr/>
          <a:lstStyle/>
          <a:p>
            <a:pPr algn="l"/>
            <a:fld id="{FAEF9944-A4F6-4C59-AEBD-678D6480B8EA}" type="slidenum">
              <a:rPr lang="en-US" smtClean="0"/>
              <a:pPr algn="l"/>
              <a:t>‹Nº›</a:t>
            </a:fld>
            <a:endParaRPr lang="en-US" dirty="0"/>
          </a:p>
        </p:txBody>
      </p:sp>
      <p:sp>
        <p:nvSpPr>
          <p:cNvPr id="3" name="Text Placeholder 2"/>
          <p:cNvSpPr>
            <a:spLocks noGrp="1"/>
          </p:cNvSpPr>
          <p:nvPr>
            <p:ph type="body" idx="1"/>
          </p:nvPr>
        </p:nvSpPr>
        <p:spPr>
          <a:xfrm>
            <a:off x="4654295" y="5550408"/>
            <a:ext cx="6665975" cy="512064"/>
          </a:xfrm>
        </p:spPr>
        <p:txBody>
          <a:bodyPr>
            <a:normAutofit/>
          </a:bodyPr>
          <a:lstStyle>
            <a:lvl1pPr marL="0" indent="0" algn="l">
              <a:lnSpc>
                <a:spcPct val="130000"/>
              </a:lnSpc>
              <a:spcBef>
                <a:spcPts val="0"/>
              </a:spcBef>
              <a:buNone/>
              <a:defRPr sz="200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18" name="Date Placeholder 17">
            <a:extLst>
              <a:ext uri="{FF2B5EF4-FFF2-40B4-BE49-F238E27FC236}">
                <a16:creationId xmlns:a16="http://schemas.microsoft.com/office/drawing/2014/main" id="{3C6217BB-A228-414D-92D9-E1D1EFEB8BE6}"/>
              </a:ext>
            </a:extLst>
          </p:cNvPr>
          <p:cNvSpPr>
            <a:spLocks noGrp="1"/>
          </p:cNvSpPr>
          <p:nvPr>
            <p:ph type="dt" sz="half" idx="10"/>
          </p:nvPr>
        </p:nvSpPr>
        <p:spPr>
          <a:xfrm>
            <a:off x="640080" y="6170491"/>
            <a:ext cx="2840083" cy="457200"/>
          </a:xfrm>
        </p:spPr>
        <p:txBody>
          <a:bodyPr/>
          <a:lstStyle>
            <a:lvl1pPr algn="l">
              <a:defRPr/>
            </a:lvl1pPr>
          </a:lstStyle>
          <a:p>
            <a:fld id="{E72EB70D-CD01-44DA-83B3-8FEB3383D307}" type="datetime1">
              <a:rPr lang="en-US" smtClean="0"/>
              <a:t>5/11/2023</a:t>
            </a:fld>
            <a:endParaRPr lang="en-US" dirty="0"/>
          </a:p>
        </p:txBody>
      </p:sp>
    </p:spTree>
    <p:extLst>
      <p:ext uri="{BB962C8B-B14F-4D97-AF65-F5344CB8AC3E}">
        <p14:creationId xmlns:p14="http://schemas.microsoft.com/office/powerpoint/2010/main" val="230570003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92024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30290" y="2438399"/>
            <a:ext cx="4160520" cy="365760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a:extLst>
              <a:ext uri="{FF2B5EF4-FFF2-40B4-BE49-F238E27FC236}">
                <a16:creationId xmlns:a16="http://schemas.microsoft.com/office/drawing/2014/main" id="{7C1D6427-F07F-4D50-B151-455100AF70FF}"/>
              </a:ext>
            </a:extLst>
          </p:cNvPr>
          <p:cNvSpPr>
            <a:spLocks noGrp="1"/>
          </p:cNvSpPr>
          <p:nvPr>
            <p:ph type="dt" sz="half" idx="10"/>
          </p:nvPr>
        </p:nvSpPr>
        <p:spPr/>
        <p:txBody>
          <a:bodyPr/>
          <a:lstStyle/>
          <a:p>
            <a:fld id="{D0158CFD-9357-46BE-A189-D637A67C8730}" type="datetime1">
              <a:rPr lang="en-US" smtClean="0"/>
              <a:t>5/11/2023</a:t>
            </a:fld>
            <a:endParaRPr lang="en-US" dirty="0"/>
          </a:p>
        </p:txBody>
      </p:sp>
      <p:sp>
        <p:nvSpPr>
          <p:cNvPr id="9" name="Footer Placeholder 8">
            <a:extLst>
              <a:ext uri="{FF2B5EF4-FFF2-40B4-BE49-F238E27FC236}">
                <a16:creationId xmlns:a16="http://schemas.microsoft.com/office/drawing/2014/main" id="{479EFBB2-C5E0-4D57-AB1D-3AA907ECFD72}"/>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7AE6B7E1-F60B-4D08-9052-423D6FBFAD64}"/>
              </a:ext>
            </a:extLst>
          </p:cNvPr>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24137438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920241" y="2456408"/>
            <a:ext cx="4160520" cy="823912"/>
          </a:xfrm>
        </p:spPr>
        <p:txBody>
          <a:bodyPr anchor="b">
            <a:normAutofit/>
          </a:bodyPr>
          <a:lstStyle>
            <a:lvl1pPr marL="0" indent="0">
              <a:lnSpc>
                <a:spcPct val="130000"/>
              </a:lnSpc>
              <a:buNone/>
              <a:defRPr sz="1800" b="1"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920241"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30290" y="2456408"/>
            <a:ext cx="4160520" cy="823912"/>
          </a:xfrm>
        </p:spPr>
        <p:txBody>
          <a:bodyPr anchor="b">
            <a:normAutofit/>
          </a:bodyPr>
          <a:lstStyle>
            <a:lvl1pPr marL="0" indent="0">
              <a:lnSpc>
                <a:spcPct val="99000"/>
              </a:lnSpc>
              <a:buNone/>
              <a:defRPr lang="en-US" sz="1800" b="1" kern="1200" cap="all" spc="150" baseline="0" dirty="0">
                <a:solidFill>
                  <a:schemeClr val="accent1"/>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130000"/>
              </a:lnSpc>
              <a:spcBef>
                <a:spcPts val="930"/>
              </a:spcBef>
              <a:buFont typeface="Corbel" panose="020B0503020204020204" pitchFamily="34" charset="0"/>
              <a:buNone/>
            </a:pPr>
            <a:r>
              <a:rPr lang="en-US"/>
              <a:t>Click to edit Master text styles</a:t>
            </a:r>
          </a:p>
        </p:txBody>
      </p:sp>
      <p:sp>
        <p:nvSpPr>
          <p:cNvPr id="6" name="Content Placeholder 5"/>
          <p:cNvSpPr>
            <a:spLocks noGrp="1"/>
          </p:cNvSpPr>
          <p:nvPr>
            <p:ph sz="quarter" idx="4"/>
          </p:nvPr>
        </p:nvSpPr>
        <p:spPr>
          <a:xfrm>
            <a:off x="6530290" y="3316639"/>
            <a:ext cx="4160520" cy="277936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3771BF97-4D2A-43A4-8CDC-2250017EB045}"/>
              </a:ext>
            </a:extLst>
          </p:cNvPr>
          <p:cNvSpPr>
            <a:spLocks noGrp="1"/>
          </p:cNvSpPr>
          <p:nvPr>
            <p:ph type="dt" sz="half" idx="10"/>
          </p:nvPr>
        </p:nvSpPr>
        <p:spPr/>
        <p:txBody>
          <a:bodyPr/>
          <a:lstStyle/>
          <a:p>
            <a:fld id="{7B4742EE-B331-4632-BD10-A82FED6B6FC0}" type="datetime1">
              <a:rPr lang="en-US" smtClean="0"/>
              <a:t>5/11/2023</a:t>
            </a:fld>
            <a:endParaRPr lang="en-US" dirty="0"/>
          </a:p>
        </p:txBody>
      </p:sp>
      <p:sp>
        <p:nvSpPr>
          <p:cNvPr id="11" name="Footer Placeholder 10">
            <a:extLst>
              <a:ext uri="{FF2B5EF4-FFF2-40B4-BE49-F238E27FC236}">
                <a16:creationId xmlns:a16="http://schemas.microsoft.com/office/drawing/2014/main" id="{6020661A-DA07-4679-9226-945B5DD2480C}"/>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EEFCE38B-E087-4988-BC3A-FE3B55E70D7E}"/>
              </a:ext>
            </a:extLst>
          </p:cNvPr>
          <p:cNvSpPr>
            <a:spLocks noGrp="1"/>
          </p:cNvSpPr>
          <p:nvPr>
            <p:ph type="sldNum" sz="quarter" idx="12"/>
          </p:nvPr>
        </p:nvSpPr>
        <p:spPr/>
        <p:txBody>
          <a:bodyPr/>
          <a:lstStyle/>
          <a:p>
            <a:pPr algn="l"/>
            <a:fld id="{FAEF9944-A4F6-4C59-AEBD-678D6480B8EA}" type="slidenum">
              <a:rPr lang="en-US" smtClean="0"/>
              <a:pPr algn="l"/>
              <a:t>‹Nº›</a:t>
            </a:fld>
            <a:endParaRPr lang="en-US" dirty="0"/>
          </a:p>
        </p:txBody>
      </p:sp>
      <p:sp>
        <p:nvSpPr>
          <p:cNvPr id="13" name="Title 12">
            <a:extLst>
              <a:ext uri="{FF2B5EF4-FFF2-40B4-BE49-F238E27FC236}">
                <a16:creationId xmlns:a16="http://schemas.microsoft.com/office/drawing/2014/main" id="{D3BC439C-E995-4E1F-8DE9-75C32785E00F}"/>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738196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CF30096C-3491-4EF2-ABB2-D57F3F4B5BD5}"/>
              </a:ext>
            </a:extLst>
          </p:cNvPr>
          <p:cNvSpPr>
            <a:spLocks noGrp="1"/>
          </p:cNvSpPr>
          <p:nvPr>
            <p:ph type="dt" sz="half" idx="10"/>
          </p:nvPr>
        </p:nvSpPr>
        <p:spPr/>
        <p:txBody>
          <a:bodyPr/>
          <a:lstStyle/>
          <a:p>
            <a:fld id="{451BA835-D13F-49F4-8F11-5D576AC65FAD}" type="datetime1">
              <a:rPr lang="en-US" smtClean="0"/>
              <a:t>5/11/2023</a:t>
            </a:fld>
            <a:endParaRPr lang="en-US" dirty="0"/>
          </a:p>
        </p:txBody>
      </p:sp>
      <p:sp>
        <p:nvSpPr>
          <p:cNvPr id="7" name="Footer Placeholder 6">
            <a:extLst>
              <a:ext uri="{FF2B5EF4-FFF2-40B4-BE49-F238E27FC236}">
                <a16:creationId xmlns:a16="http://schemas.microsoft.com/office/drawing/2014/main" id="{79DA3A85-7147-4F32-944A-B079AF5147E2}"/>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EEDDF50D-95C0-4DA2-BBC6-41774FAC1404}"/>
              </a:ext>
            </a:extLst>
          </p:cNvPr>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995596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bg>
      <p:bgPr>
        <a:solidFill>
          <a:schemeClr val="bg2"/>
        </a:solidFill>
        <a:effectLst/>
      </p:bgPr>
    </p:bg>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209BEFCA-6D6F-4F26-823F-C86CA694B830}"/>
              </a:ext>
            </a:extLst>
          </p:cNvPr>
          <p:cNvSpPr>
            <a:spLocks noGrp="1"/>
          </p:cNvSpPr>
          <p:nvPr>
            <p:ph type="dt" sz="half" idx="10"/>
          </p:nvPr>
        </p:nvSpPr>
        <p:spPr/>
        <p:txBody>
          <a:bodyPr/>
          <a:lstStyle/>
          <a:p>
            <a:fld id="{ADBD1799-ACB5-4CB2-86A2-5C574F1C8706}" type="datetime1">
              <a:rPr lang="en-US" smtClean="0"/>
              <a:t>5/11/2023</a:t>
            </a:fld>
            <a:endParaRPr lang="en-US" dirty="0"/>
          </a:p>
        </p:txBody>
      </p:sp>
      <p:sp>
        <p:nvSpPr>
          <p:cNvPr id="6" name="Footer Placeholder 5">
            <a:extLst>
              <a:ext uri="{FF2B5EF4-FFF2-40B4-BE49-F238E27FC236}">
                <a16:creationId xmlns:a16="http://schemas.microsoft.com/office/drawing/2014/main" id="{BC2EE2C9-E87D-4495-9EDA-6BC0EDC2709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4E5557A9-903F-4B36-8B06-D9EADF230508}"/>
              </a:ext>
            </a:extLst>
          </p:cNvPr>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155201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476488" y="640080"/>
            <a:ext cx="3227715" cy="2551751"/>
          </a:xfrm>
        </p:spPr>
        <p:txBody>
          <a:bodyPr anchor="b">
            <a:normAutofit/>
          </a:bodyPr>
          <a:lstStyle>
            <a:lvl1pPr>
              <a:lnSpc>
                <a:spcPct val="104000"/>
              </a:lnSpc>
              <a:defRPr sz="3400"/>
            </a:lvl1pPr>
          </a:lstStyle>
          <a:p>
            <a:r>
              <a:rPr lang="en-US"/>
              <a:t>Click to edit Master title style</a:t>
            </a:r>
            <a:endParaRPr lang="en-US" dirty="0"/>
          </a:p>
        </p:txBody>
      </p:sp>
      <p:sp>
        <p:nvSpPr>
          <p:cNvPr id="3" name="Content Placeholder 2"/>
          <p:cNvSpPr>
            <a:spLocks noGrp="1"/>
          </p:cNvSpPr>
          <p:nvPr>
            <p:ph idx="1"/>
          </p:nvPr>
        </p:nvSpPr>
        <p:spPr>
          <a:xfrm>
            <a:off x="1280160" y="640080"/>
            <a:ext cx="6949440" cy="5455919"/>
          </a:xfrm>
        </p:spPr>
        <p:txBody>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476488" y="3223803"/>
            <a:ext cx="3227715" cy="2872197"/>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BB904BE8-2080-4FFA-9239-A8929E28FAD9}"/>
              </a:ext>
            </a:extLst>
          </p:cNvPr>
          <p:cNvSpPr>
            <a:spLocks noGrp="1"/>
          </p:cNvSpPr>
          <p:nvPr>
            <p:ph type="dt" sz="half" idx="10"/>
          </p:nvPr>
        </p:nvSpPr>
        <p:spPr>
          <a:xfrm>
            <a:off x="8476488" y="6170491"/>
            <a:ext cx="2214322" cy="457200"/>
          </a:xfrm>
        </p:spPr>
        <p:txBody>
          <a:bodyPr/>
          <a:lstStyle/>
          <a:p>
            <a:fld id="{ED5DD0D6-7A82-473E-879B-C6ECD6CCCFEC}" type="datetime1">
              <a:rPr lang="en-US" smtClean="0"/>
              <a:t>5/11/2023</a:t>
            </a:fld>
            <a:endParaRPr lang="en-US" dirty="0"/>
          </a:p>
        </p:txBody>
      </p:sp>
      <p:sp>
        <p:nvSpPr>
          <p:cNvPr id="9" name="Footer Placeholder 8">
            <a:extLst>
              <a:ext uri="{FF2B5EF4-FFF2-40B4-BE49-F238E27FC236}">
                <a16:creationId xmlns:a16="http://schemas.microsoft.com/office/drawing/2014/main" id="{ED5580C6-5CD7-4CDD-977D-0533C84F2F45}"/>
              </a:ext>
            </a:extLst>
          </p:cNvPr>
          <p:cNvSpPr>
            <a:spLocks noGrp="1"/>
          </p:cNvSpPr>
          <p:nvPr>
            <p:ph type="ftr" sz="quarter" idx="11"/>
          </p:nvPr>
        </p:nvSpPr>
        <p:spPr>
          <a:xfrm>
            <a:off x="1280160" y="6170490"/>
            <a:ext cx="6949440" cy="457200"/>
          </a:xfrm>
        </p:spPr>
        <p:txBody>
          <a:bodyPr/>
          <a:lstStyle/>
          <a:p>
            <a:endParaRPr lang="en-US" dirty="0"/>
          </a:p>
        </p:txBody>
      </p:sp>
      <p:sp>
        <p:nvSpPr>
          <p:cNvPr id="10" name="Slide Number Placeholder 9">
            <a:extLst>
              <a:ext uri="{FF2B5EF4-FFF2-40B4-BE49-F238E27FC236}">
                <a16:creationId xmlns:a16="http://schemas.microsoft.com/office/drawing/2014/main" id="{518D0320-9B66-443F-8E28-8BCF07E082BD}"/>
              </a:ext>
            </a:extLst>
          </p:cNvPr>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5497791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0" y="0"/>
            <a:ext cx="8102651" cy="6857999"/>
          </a:xfrm>
          <a:solidFill>
            <a:schemeClr val="bg2">
              <a:lumMod val="9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2" name="Title 1"/>
          <p:cNvSpPr>
            <a:spLocks noGrp="1"/>
          </p:cNvSpPr>
          <p:nvPr>
            <p:ph type="title"/>
          </p:nvPr>
        </p:nvSpPr>
        <p:spPr>
          <a:xfrm>
            <a:off x="8476488" y="1503910"/>
            <a:ext cx="3230625" cy="1687924"/>
          </a:xfrm>
        </p:spPr>
        <p:txBody>
          <a:bodyPr anchor="b">
            <a:noAutofit/>
          </a:bodyPr>
          <a:lstStyle>
            <a:lvl1pPr>
              <a:lnSpc>
                <a:spcPct val="104000"/>
              </a:lnSpc>
              <a:defRPr sz="3400"/>
            </a:lvl1pPr>
          </a:lstStyle>
          <a:p>
            <a:r>
              <a:rPr lang="en-US"/>
              <a:t>Click to edit Master title style</a:t>
            </a:r>
            <a:endParaRPr lang="en-US" dirty="0"/>
          </a:p>
        </p:txBody>
      </p:sp>
      <p:sp>
        <p:nvSpPr>
          <p:cNvPr id="4" name="Text Placeholder 3"/>
          <p:cNvSpPr>
            <a:spLocks noGrp="1"/>
          </p:cNvSpPr>
          <p:nvPr>
            <p:ph type="body" sz="half" idx="2"/>
          </p:nvPr>
        </p:nvSpPr>
        <p:spPr>
          <a:xfrm>
            <a:off x="8476488" y="3223806"/>
            <a:ext cx="3227832" cy="2872194"/>
          </a:xfrm>
        </p:spPr>
        <p:txBody>
          <a:bodyPr/>
          <a:lstStyle>
            <a:lvl1pPr marL="0" indent="0">
              <a:spcBef>
                <a:spcPts val="1400"/>
              </a:spcBef>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11" name="Date Placeholder 10">
            <a:extLst>
              <a:ext uri="{FF2B5EF4-FFF2-40B4-BE49-F238E27FC236}">
                <a16:creationId xmlns:a16="http://schemas.microsoft.com/office/drawing/2014/main" id="{41C2A9DB-B176-4069-8734-5B4ED352BA2B}"/>
              </a:ext>
            </a:extLst>
          </p:cNvPr>
          <p:cNvSpPr>
            <a:spLocks noGrp="1"/>
          </p:cNvSpPr>
          <p:nvPr>
            <p:ph type="dt" sz="half" idx="10"/>
          </p:nvPr>
        </p:nvSpPr>
        <p:spPr>
          <a:xfrm>
            <a:off x="8476488" y="6170491"/>
            <a:ext cx="2214322" cy="457200"/>
          </a:xfrm>
        </p:spPr>
        <p:txBody>
          <a:bodyPr/>
          <a:lstStyle/>
          <a:p>
            <a:fld id="{D4605E03-BC17-41A7-854C-DFAB672737DC}" type="datetime1">
              <a:rPr lang="en-US" smtClean="0"/>
              <a:t>5/11/2023</a:t>
            </a:fld>
            <a:endParaRPr lang="en-US" dirty="0"/>
          </a:p>
        </p:txBody>
      </p:sp>
      <p:sp>
        <p:nvSpPr>
          <p:cNvPr id="12" name="Footer Placeholder 11">
            <a:extLst>
              <a:ext uri="{FF2B5EF4-FFF2-40B4-BE49-F238E27FC236}">
                <a16:creationId xmlns:a16="http://schemas.microsoft.com/office/drawing/2014/main" id="{430F9A2F-C2C4-4E1C-B4B3-07ED84F28CE8}"/>
              </a:ext>
            </a:extLst>
          </p:cNvPr>
          <p:cNvSpPr>
            <a:spLocks noGrp="1"/>
          </p:cNvSpPr>
          <p:nvPr>
            <p:ph type="ftr" sz="quarter" idx="11"/>
          </p:nvPr>
        </p:nvSpPr>
        <p:spPr>
          <a:xfrm>
            <a:off x="1280160" y="6170490"/>
            <a:ext cx="6464410" cy="457200"/>
          </a:xfrm>
        </p:spPr>
        <p:txBody>
          <a:bodyPr/>
          <a:lstStyle>
            <a:lvl1pPr>
              <a:defRPr b="1">
                <a:solidFill>
                  <a:srgbClr val="FFFFFF"/>
                </a:solidFill>
                <a:effectLst>
                  <a:outerShdw blurRad="50800" dist="38100" dir="2700000" algn="tl" rotWithShape="0">
                    <a:prstClr val="black">
                      <a:alpha val="43000"/>
                    </a:prstClr>
                  </a:outerShdw>
                </a:effectLst>
              </a:defRPr>
            </a:lvl1pPr>
          </a:lstStyle>
          <a:p>
            <a:endParaRPr lang="en-US" dirty="0"/>
          </a:p>
        </p:txBody>
      </p:sp>
      <p:sp>
        <p:nvSpPr>
          <p:cNvPr id="13" name="Slide Number Placeholder 12">
            <a:extLst>
              <a:ext uri="{FF2B5EF4-FFF2-40B4-BE49-F238E27FC236}">
                <a16:creationId xmlns:a16="http://schemas.microsoft.com/office/drawing/2014/main" id="{F9BFA0A0-2117-4A10-9DAA-080C21559CF3}"/>
              </a:ext>
            </a:extLst>
          </p:cNvPr>
          <p:cNvSpPr>
            <a:spLocks noGrp="1"/>
          </p:cNvSpPr>
          <p:nvPr>
            <p:ph type="sldNum" sz="quarter" idx="12"/>
          </p:nvPr>
        </p:nvSpPr>
        <p:spPr/>
        <p:txBody>
          <a:bodyPr/>
          <a:lstStyle/>
          <a:p>
            <a:pPr algn="l"/>
            <a:fld id="{FAEF9944-A4F6-4C59-AEBD-678D6480B8EA}" type="slidenum">
              <a:rPr lang="en-US" smtClean="0"/>
              <a:pPr algn="l"/>
              <a:t>‹Nº›</a:t>
            </a:fld>
            <a:endParaRPr lang="en-US" dirty="0"/>
          </a:p>
        </p:txBody>
      </p:sp>
    </p:spTree>
    <p:extLst>
      <p:ext uri="{BB962C8B-B14F-4D97-AF65-F5344CB8AC3E}">
        <p14:creationId xmlns:p14="http://schemas.microsoft.com/office/powerpoint/2010/main" val="22396837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920240" y="442220"/>
            <a:ext cx="8770571" cy="1345269"/>
          </a:xfrm>
          <a:prstGeom prst="rect">
            <a:avLst/>
          </a:prstGeom>
        </p:spPr>
        <p:txBody>
          <a:bodyPr vert="horz" lIns="109728" tIns="109728" rIns="109728" bIns="9144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920240" y="2312276"/>
            <a:ext cx="8770571" cy="3651504"/>
          </a:xfrm>
          <a:prstGeom prst="rect">
            <a:avLst/>
          </a:prstGeom>
        </p:spPr>
        <p:txBody>
          <a:bodyPr vert="horz" lIns="109728" tIns="109728" rIns="109728" bIns="9144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50727" y="6170491"/>
            <a:ext cx="2840083" cy="457200"/>
          </a:xfrm>
          <a:prstGeom prst="rect">
            <a:avLst/>
          </a:prstGeom>
        </p:spPr>
        <p:txBody>
          <a:bodyPr vert="horz" lIns="109728" tIns="109728" rIns="109728" bIns="91440" rtlCol="0" anchor="ctr"/>
          <a:lstStyle>
            <a:lvl1pPr algn="r">
              <a:defRPr sz="1100" spc="150" baseline="0">
                <a:solidFill>
                  <a:schemeClr val="tx1">
                    <a:lumMod val="75000"/>
                    <a:lumOff val="25000"/>
                  </a:schemeClr>
                </a:solidFill>
                <a:latin typeface="+mj-lt"/>
              </a:defRPr>
            </a:lvl1pPr>
          </a:lstStyle>
          <a:p>
            <a:fld id="{C4408324-A84C-4A45-93B6-78D079CCE772}" type="datetime1">
              <a:rPr lang="en-US" smtClean="0"/>
              <a:t>5/11/2023</a:t>
            </a:fld>
            <a:endParaRPr lang="en-US" dirty="0"/>
          </a:p>
        </p:txBody>
      </p:sp>
      <p:sp>
        <p:nvSpPr>
          <p:cNvPr id="5" name="Footer Placeholder 4"/>
          <p:cNvSpPr>
            <a:spLocks noGrp="1"/>
          </p:cNvSpPr>
          <p:nvPr>
            <p:ph type="ftr" sz="quarter" idx="3"/>
          </p:nvPr>
        </p:nvSpPr>
        <p:spPr>
          <a:xfrm>
            <a:off x="1920240" y="6170490"/>
            <a:ext cx="5667375" cy="457200"/>
          </a:xfrm>
          <a:prstGeom prst="rect">
            <a:avLst/>
          </a:prstGeom>
        </p:spPr>
        <p:txBody>
          <a:bodyPr vert="horz" lIns="109728" tIns="109728" rIns="109728" bIns="91440" rtlCol="0" anchor="ctr"/>
          <a:lstStyle>
            <a:lvl1pPr algn="l">
              <a:defRPr sz="1100" spc="150" baseline="0">
                <a:solidFill>
                  <a:schemeClr val="tx1">
                    <a:lumMod val="75000"/>
                    <a:lumOff val="25000"/>
                  </a:schemeClr>
                </a:solidFill>
                <a:latin typeface="+mj-lt"/>
              </a:defRPr>
            </a:lvl1pPr>
          </a:lstStyle>
          <a:p>
            <a:endParaRPr lang="en-US" dirty="0"/>
          </a:p>
        </p:txBody>
      </p:sp>
      <p:sp>
        <p:nvSpPr>
          <p:cNvPr id="6" name="Slide Number Placeholder 5"/>
          <p:cNvSpPr>
            <a:spLocks noGrp="1"/>
          </p:cNvSpPr>
          <p:nvPr>
            <p:ph type="sldNum" sz="quarter" idx="4"/>
          </p:nvPr>
        </p:nvSpPr>
        <p:spPr>
          <a:xfrm>
            <a:off x="10853744" y="6170490"/>
            <a:ext cx="1188720" cy="457200"/>
          </a:xfrm>
          <a:prstGeom prst="rect">
            <a:avLst/>
          </a:prstGeom>
        </p:spPr>
        <p:txBody>
          <a:bodyPr vert="horz" lIns="109728" tIns="109728" rIns="109728" bIns="91440" rtlCol="0" anchor="b"/>
          <a:lstStyle>
            <a:lvl1pPr algn="r">
              <a:defRPr sz="1600" b="1" baseline="0">
                <a:solidFill>
                  <a:schemeClr val="tx1">
                    <a:lumMod val="75000"/>
                    <a:lumOff val="25000"/>
                  </a:schemeClr>
                </a:solidFill>
                <a:latin typeface="+mj-lt"/>
              </a:defRPr>
            </a:lvl1pPr>
          </a:lstStyle>
          <a:p>
            <a:pPr algn="l"/>
            <a:fld id="{FAEF9944-A4F6-4C59-AEBD-678D6480B8EA}" type="slidenum">
              <a:rPr lang="en-US" smtClean="0"/>
              <a:pPr algn="l"/>
              <a:t>‹Nº›</a:t>
            </a:fld>
            <a:endParaRPr lang="en-US" dirty="0"/>
          </a:p>
        </p:txBody>
      </p:sp>
      <p:cxnSp>
        <p:nvCxnSpPr>
          <p:cNvPr id="9" name="Straight Connector 8" title="Rule Line">
            <a:extLst>
              <a:ext uri="{FF2B5EF4-FFF2-40B4-BE49-F238E27FC236}">
                <a16:creationId xmlns:a16="http://schemas.microsoft.com/office/drawing/2014/main" id="{430127AE-B29E-4FDF-99D2-A2F1E7003F74}"/>
              </a:ext>
            </a:extLst>
          </p:cNvPr>
          <p:cNvCxnSpPr/>
          <p:nvPr/>
        </p:nvCxnSpPr>
        <p:spPr>
          <a:xfrm>
            <a:off x="1920240" y="2176009"/>
            <a:ext cx="8770571"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51185380"/>
      </p:ext>
    </p:extLst>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 id="2147483750" r:id="rId4"/>
    <p:sldLayoutId id="2147483740" r:id="rId5"/>
    <p:sldLayoutId id="2147483741" r:id="rId6"/>
    <p:sldLayoutId id="2147483742" r:id="rId7"/>
    <p:sldLayoutId id="2147483743" r:id="rId8"/>
    <p:sldLayoutId id="2147483744" r:id="rId9"/>
    <p:sldLayoutId id="2147483745" r:id="rId10"/>
    <p:sldLayoutId id="2147483746" r:id="rId11"/>
    <p:sldLayoutId id="2147483752" r:id="rId12"/>
  </p:sldLayoutIdLst>
  <p:hf sldNum="0" hdr="0" ftr="0" dt="0"/>
  <p:txStyles>
    <p:titleStyle>
      <a:lvl1pPr algn="l" defTabSz="914400" rtl="0" eaLnBrk="1" latinLnBrk="0" hangingPunct="1">
        <a:lnSpc>
          <a:spcPct val="130000"/>
        </a:lnSpc>
        <a:spcBef>
          <a:spcPct val="0"/>
        </a:spcBef>
        <a:buNone/>
        <a:defRPr sz="3200" b="1" kern="1200" spc="150" baseline="0">
          <a:solidFill>
            <a:schemeClr val="tx1">
              <a:lumMod val="75000"/>
              <a:lumOff val="25000"/>
            </a:schemeClr>
          </a:solidFill>
          <a:latin typeface="+mj-lt"/>
          <a:ea typeface="+mj-ea"/>
          <a:cs typeface="+mj-cs"/>
        </a:defRPr>
      </a:lvl1pPr>
    </p:titleStyle>
    <p:body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6.png"/><Relationship Id="rId4" Type="http://schemas.openxmlformats.org/officeDocument/2006/relationships/notesSlide" Target="../notesSlides/notesSlide2.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7.png"/><Relationship Id="rId4" Type="http://schemas.openxmlformats.org/officeDocument/2006/relationships/notesSlide" Target="../notesSlides/notesSlide3.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xml"/><Relationship Id="rId5" Type="http://schemas.microsoft.com/office/2007/relationships/hdphoto" Target="../media/hdphoto2.wdp"/><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40.png"/><Relationship Id="rId5" Type="http://schemas.microsoft.com/office/2007/relationships/hdphoto" Target="../media/hdphoto2.wdp"/><Relationship Id="rId4" Type="http://schemas.openxmlformats.org/officeDocument/2006/relationships/image" Target="../media/image24.png"/></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150.png"/><Relationship Id="rId5" Type="http://schemas.microsoft.com/office/2007/relationships/hdphoto" Target="../media/hdphoto2.wdp"/><Relationship Id="rId4" Type="http://schemas.openxmlformats.org/officeDocument/2006/relationships/image" Target="../media/image24.png"/></Relationships>
</file>

<file path=ppt/slides/_rels/slide2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3.png"/><Relationship Id="rId7" Type="http://schemas.openxmlformats.org/officeDocument/2006/relationships/image" Target="../media/image15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24.png"/><Relationship Id="rId10" Type="http://schemas.openxmlformats.org/officeDocument/2006/relationships/image" Target="../media/image170.png"/><Relationship Id="rId4" Type="http://schemas.microsoft.com/office/2007/relationships/hdphoto" Target="../media/hdphoto1.wdp"/><Relationship Id="rId9" Type="http://schemas.microsoft.com/office/2007/relationships/hdphoto" Target="../media/hdphoto3.wdp"/></Relationships>
</file>

<file path=ppt/slides/_rels/slide28.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hdphoto" Target="../media/hdphoto1.wdp"/><Relationship Id="rId7" Type="http://schemas.openxmlformats.org/officeDocument/2006/relationships/image" Target="../media/image27.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6.png"/><Relationship Id="rId11" Type="http://schemas.microsoft.com/office/2007/relationships/hdphoto" Target="../media/hdphoto3.wdp"/><Relationship Id="rId5" Type="http://schemas.microsoft.com/office/2007/relationships/hdphoto" Target="../media/hdphoto2.wdp"/><Relationship Id="rId10" Type="http://schemas.openxmlformats.org/officeDocument/2006/relationships/image" Target="../media/image25.png"/><Relationship Id="rId4" Type="http://schemas.openxmlformats.org/officeDocument/2006/relationships/image" Target="../media/image24.png"/><Relationship Id="rId9" Type="http://schemas.microsoft.com/office/2007/relationships/hdphoto" Target="../media/hdphoto4.wdp"/></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50.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38.png"/><Relationship Id="rId4" Type="http://schemas.microsoft.com/office/2007/relationships/hdphoto" Target="../media/hdphoto5.wdp"/></Relationships>
</file>

<file path=ppt/slides/_rels/slide41.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41.jpeg"/></Relationships>
</file>

<file path=ppt/slides/_rels/slide4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pic>
        <p:nvPicPr>
          <p:cNvPr id="4" name="Picture 3">
            <a:extLst>
              <a:ext uri="{FF2B5EF4-FFF2-40B4-BE49-F238E27FC236}">
                <a16:creationId xmlns:a16="http://schemas.microsoft.com/office/drawing/2014/main" id="{9B834647-464E-4A8C-B3E9-B26AB69FCA7B}"/>
              </a:ext>
            </a:extLst>
          </p:cNvPr>
          <p:cNvPicPr>
            <a:picLocks noChangeAspect="1"/>
          </p:cNvPicPr>
          <p:nvPr/>
        </p:nvPicPr>
        <p:blipFill rotWithShape="1">
          <a:blip r:embed="rId2"/>
          <a:srcRect r="-1" b="6226"/>
          <a:stretch/>
        </p:blipFill>
        <p:spPr>
          <a:xfrm>
            <a:off x="1524" y="10"/>
            <a:ext cx="12188952" cy="6857990"/>
          </a:xfrm>
          <a:prstGeom prst="rect">
            <a:avLst/>
          </a:prstGeom>
        </p:spPr>
      </p:pic>
      <p:grpSp>
        <p:nvGrpSpPr>
          <p:cNvPr id="11" name="Group 10">
            <a:extLst>
              <a:ext uri="{FF2B5EF4-FFF2-40B4-BE49-F238E27FC236}">
                <a16:creationId xmlns:a16="http://schemas.microsoft.com/office/drawing/2014/main" id="{FB8CE58F-407C-497E-B723-21FD8C6D35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9937" y="721297"/>
            <a:ext cx="5565913" cy="5415406"/>
            <a:chOff x="797792" y="912854"/>
            <a:chExt cx="5298208" cy="5032292"/>
          </a:xfrm>
        </p:grpSpPr>
        <p:sp>
          <p:nvSpPr>
            <p:cNvPr id="12" name="Freeform: Shape 11">
              <a:extLst>
                <a:ext uri="{FF2B5EF4-FFF2-40B4-BE49-F238E27FC236}">
                  <a16:creationId xmlns:a16="http://schemas.microsoft.com/office/drawing/2014/main" id="{1BE70332-ECAF-47BB-8C7B-BD049452F65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31439" y="1056388"/>
              <a:ext cx="4968823" cy="4748064"/>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w="1587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 name="Freeform: Shape 12">
              <a:extLst>
                <a:ext uri="{FF2B5EF4-FFF2-40B4-BE49-F238E27FC236}">
                  <a16:creationId xmlns:a16="http://schemas.microsoft.com/office/drawing/2014/main" id="{716D9361-A35A-4DC8-AAB9-04FD2D6FEE1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7792" y="912854"/>
              <a:ext cx="5298208" cy="5032292"/>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87FC31AD-FBB3-4219-A758-D6F7594A0A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33671" y="1232452"/>
              <a:ext cx="4715122" cy="443990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2" name="Title 1">
            <a:extLst>
              <a:ext uri="{FF2B5EF4-FFF2-40B4-BE49-F238E27FC236}">
                <a16:creationId xmlns:a16="http://schemas.microsoft.com/office/drawing/2014/main" id="{8AC7DF7B-C3D1-A68D-1296-7D9E31BAA3F2}"/>
              </a:ext>
            </a:extLst>
          </p:cNvPr>
          <p:cNvSpPr>
            <a:spLocks noGrp="1"/>
          </p:cNvSpPr>
          <p:nvPr>
            <p:ph type="ctrTitle"/>
          </p:nvPr>
        </p:nvSpPr>
        <p:spPr>
          <a:xfrm>
            <a:off x="1264199" y="1685677"/>
            <a:ext cx="4439636" cy="2362673"/>
          </a:xfrm>
        </p:spPr>
        <p:txBody>
          <a:bodyPr anchor="b">
            <a:normAutofit/>
          </a:bodyPr>
          <a:lstStyle/>
          <a:p>
            <a:pPr algn="ctr">
              <a:lnSpc>
                <a:spcPct val="110000"/>
              </a:lnSpc>
            </a:pPr>
            <a:r>
              <a:rPr lang="en-CO" sz="3600" dirty="0">
                <a:solidFill>
                  <a:schemeClr val="tx1">
                    <a:lumMod val="75000"/>
                    <a:lumOff val="25000"/>
                  </a:schemeClr>
                </a:solidFill>
              </a:rPr>
              <a:t>Aprendizaje No Supervisado</a:t>
            </a:r>
          </a:p>
        </p:txBody>
      </p:sp>
      <p:sp>
        <p:nvSpPr>
          <p:cNvPr id="3" name="Subtitle 2">
            <a:extLst>
              <a:ext uri="{FF2B5EF4-FFF2-40B4-BE49-F238E27FC236}">
                <a16:creationId xmlns:a16="http://schemas.microsoft.com/office/drawing/2014/main" id="{30C477DE-56D9-081A-DC90-F9518E452647}"/>
              </a:ext>
            </a:extLst>
          </p:cNvPr>
          <p:cNvSpPr>
            <a:spLocks noGrp="1"/>
          </p:cNvSpPr>
          <p:nvPr>
            <p:ph type="subTitle" idx="1"/>
          </p:nvPr>
        </p:nvSpPr>
        <p:spPr>
          <a:xfrm>
            <a:off x="1883664" y="4048350"/>
            <a:ext cx="3283888" cy="816301"/>
          </a:xfrm>
        </p:spPr>
        <p:txBody>
          <a:bodyPr anchor="t">
            <a:normAutofit/>
          </a:bodyPr>
          <a:lstStyle/>
          <a:p>
            <a:pPr algn="ctr">
              <a:lnSpc>
                <a:spcPct val="120000"/>
              </a:lnSpc>
            </a:pPr>
            <a:r>
              <a:rPr lang="en-US" sz="1700" dirty="0">
                <a:solidFill>
                  <a:schemeClr val="tx1">
                    <a:lumMod val="75000"/>
                    <a:lumOff val="25000"/>
                  </a:schemeClr>
                </a:solidFill>
              </a:rPr>
              <a:t>A</a:t>
            </a:r>
            <a:r>
              <a:rPr lang="en-CO" sz="1700" dirty="0">
                <a:solidFill>
                  <a:schemeClr val="tx1">
                    <a:lumMod val="75000"/>
                    <a:lumOff val="25000"/>
                  </a:schemeClr>
                </a:solidFill>
              </a:rPr>
              <a:t>lgoritmos de Clustering </a:t>
            </a:r>
          </a:p>
        </p:txBody>
      </p:sp>
    </p:spTree>
    <p:extLst>
      <p:ext uri="{BB962C8B-B14F-4D97-AF65-F5344CB8AC3E}">
        <p14:creationId xmlns:p14="http://schemas.microsoft.com/office/powerpoint/2010/main" val="593966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6294-38AF-938A-3165-10B8A5A73BA5}"/>
              </a:ext>
            </a:extLst>
          </p:cNvPr>
          <p:cNvSpPr>
            <a:spLocks noGrp="1"/>
          </p:cNvSpPr>
          <p:nvPr>
            <p:ph type="title"/>
          </p:nvPr>
        </p:nvSpPr>
        <p:spPr/>
        <p:txBody>
          <a:bodyPr>
            <a:normAutofit fontScale="90000"/>
          </a:bodyPr>
          <a:lstStyle/>
          <a:p>
            <a:pPr algn="ctr"/>
            <a:r>
              <a:rPr lang="es-ES" dirty="0"/>
              <a:t>Análisis de Componentes Principales (PCA)</a:t>
            </a:r>
            <a:endParaRPr lang="en-CO" dirty="0"/>
          </a:p>
        </p:txBody>
      </p:sp>
      <p:pic>
        <p:nvPicPr>
          <p:cNvPr id="5" name="Imagen 4">
            <a:extLst>
              <a:ext uri="{FF2B5EF4-FFF2-40B4-BE49-F238E27FC236}">
                <a16:creationId xmlns:a16="http://schemas.microsoft.com/office/drawing/2014/main" id="{F678F579-C76A-243D-595F-A5E78DEF561D}"/>
              </a:ext>
            </a:extLst>
          </p:cNvPr>
          <p:cNvPicPr>
            <a:picLocks noChangeAspect="1"/>
          </p:cNvPicPr>
          <p:nvPr/>
        </p:nvPicPr>
        <p:blipFill>
          <a:blip r:embed="rId2"/>
          <a:stretch>
            <a:fillRect/>
          </a:stretch>
        </p:blipFill>
        <p:spPr>
          <a:xfrm>
            <a:off x="2888723" y="2546985"/>
            <a:ext cx="6414554" cy="3770856"/>
          </a:xfrm>
          <a:prstGeom prst="rect">
            <a:avLst/>
          </a:prstGeom>
        </p:spPr>
      </p:pic>
    </p:spTree>
    <p:extLst>
      <p:ext uri="{BB962C8B-B14F-4D97-AF65-F5344CB8AC3E}">
        <p14:creationId xmlns:p14="http://schemas.microsoft.com/office/powerpoint/2010/main" val="100773062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6294-38AF-938A-3165-10B8A5A73BA5}"/>
              </a:ext>
            </a:extLst>
          </p:cNvPr>
          <p:cNvSpPr>
            <a:spLocks noGrp="1"/>
          </p:cNvSpPr>
          <p:nvPr>
            <p:ph type="title"/>
          </p:nvPr>
        </p:nvSpPr>
        <p:spPr/>
        <p:txBody>
          <a:bodyPr>
            <a:normAutofit fontScale="90000"/>
          </a:bodyPr>
          <a:lstStyle/>
          <a:p>
            <a:pPr algn="ctr"/>
            <a:r>
              <a:rPr lang="es-ES" dirty="0"/>
              <a:t>Análisis de Componentes Principales (PCA)</a:t>
            </a:r>
            <a:endParaRPr lang="en-CO" dirty="0"/>
          </a:p>
        </p:txBody>
      </p:sp>
      <p:pic>
        <p:nvPicPr>
          <p:cNvPr id="4" name="Imagen 3">
            <a:extLst>
              <a:ext uri="{FF2B5EF4-FFF2-40B4-BE49-F238E27FC236}">
                <a16:creationId xmlns:a16="http://schemas.microsoft.com/office/drawing/2014/main" id="{FBEB6B40-9282-D732-5E9D-AA3CED12327E}"/>
              </a:ext>
            </a:extLst>
          </p:cNvPr>
          <p:cNvPicPr>
            <a:picLocks noChangeAspect="1"/>
          </p:cNvPicPr>
          <p:nvPr/>
        </p:nvPicPr>
        <p:blipFill>
          <a:blip r:embed="rId2"/>
          <a:stretch>
            <a:fillRect/>
          </a:stretch>
        </p:blipFill>
        <p:spPr>
          <a:xfrm>
            <a:off x="2761247" y="2576736"/>
            <a:ext cx="6669505" cy="3474988"/>
          </a:xfrm>
          <a:prstGeom prst="rect">
            <a:avLst/>
          </a:prstGeom>
        </p:spPr>
      </p:pic>
    </p:spTree>
    <p:extLst>
      <p:ext uri="{BB962C8B-B14F-4D97-AF65-F5344CB8AC3E}">
        <p14:creationId xmlns:p14="http://schemas.microsoft.com/office/powerpoint/2010/main" val="54415093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6294-38AF-938A-3165-10B8A5A73BA5}"/>
              </a:ext>
            </a:extLst>
          </p:cNvPr>
          <p:cNvSpPr>
            <a:spLocks noGrp="1"/>
          </p:cNvSpPr>
          <p:nvPr>
            <p:ph type="title"/>
          </p:nvPr>
        </p:nvSpPr>
        <p:spPr/>
        <p:txBody>
          <a:bodyPr>
            <a:normAutofit fontScale="90000"/>
          </a:bodyPr>
          <a:lstStyle/>
          <a:p>
            <a:pPr algn="ctr"/>
            <a:r>
              <a:rPr lang="es-ES" dirty="0"/>
              <a:t>Análisis de Componentes Principales (PCA)</a:t>
            </a:r>
            <a:endParaRPr lang="en-CO" dirty="0"/>
          </a:p>
        </p:txBody>
      </p:sp>
      <p:pic>
        <p:nvPicPr>
          <p:cNvPr id="5" name="Imagen 4">
            <a:extLst>
              <a:ext uri="{FF2B5EF4-FFF2-40B4-BE49-F238E27FC236}">
                <a16:creationId xmlns:a16="http://schemas.microsoft.com/office/drawing/2014/main" id="{0E10E29D-AC45-A33C-CE07-A88412D991FD}"/>
              </a:ext>
            </a:extLst>
          </p:cNvPr>
          <p:cNvPicPr>
            <a:picLocks noChangeAspect="1"/>
          </p:cNvPicPr>
          <p:nvPr/>
        </p:nvPicPr>
        <p:blipFill>
          <a:blip r:embed="rId2"/>
          <a:stretch>
            <a:fillRect/>
          </a:stretch>
        </p:blipFill>
        <p:spPr>
          <a:xfrm>
            <a:off x="2859956" y="2459723"/>
            <a:ext cx="6472088" cy="3956057"/>
          </a:xfrm>
          <a:prstGeom prst="rect">
            <a:avLst/>
          </a:prstGeom>
        </p:spPr>
      </p:pic>
    </p:spTree>
    <p:extLst>
      <p:ext uri="{BB962C8B-B14F-4D97-AF65-F5344CB8AC3E}">
        <p14:creationId xmlns:p14="http://schemas.microsoft.com/office/powerpoint/2010/main" val="4199659258"/>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6294-38AF-938A-3165-10B8A5A73BA5}"/>
              </a:ext>
            </a:extLst>
          </p:cNvPr>
          <p:cNvSpPr>
            <a:spLocks noGrp="1"/>
          </p:cNvSpPr>
          <p:nvPr>
            <p:ph type="title"/>
          </p:nvPr>
        </p:nvSpPr>
        <p:spPr/>
        <p:txBody>
          <a:bodyPr>
            <a:normAutofit fontScale="90000"/>
          </a:bodyPr>
          <a:lstStyle/>
          <a:p>
            <a:pPr algn="ctr"/>
            <a:r>
              <a:rPr lang="es-ES" dirty="0"/>
              <a:t>Análisis de Componentes Principales (PCA)</a:t>
            </a:r>
            <a:endParaRPr lang="en-CO" dirty="0"/>
          </a:p>
        </p:txBody>
      </p:sp>
      <p:pic>
        <p:nvPicPr>
          <p:cNvPr id="4" name="Imagen 3">
            <a:extLst>
              <a:ext uri="{FF2B5EF4-FFF2-40B4-BE49-F238E27FC236}">
                <a16:creationId xmlns:a16="http://schemas.microsoft.com/office/drawing/2014/main" id="{397ECFA8-9600-E28D-4538-8A1145BBAA85}"/>
              </a:ext>
            </a:extLst>
          </p:cNvPr>
          <p:cNvPicPr>
            <a:picLocks noChangeAspect="1"/>
          </p:cNvPicPr>
          <p:nvPr/>
        </p:nvPicPr>
        <p:blipFill>
          <a:blip r:embed="rId2"/>
          <a:stretch>
            <a:fillRect/>
          </a:stretch>
        </p:blipFill>
        <p:spPr>
          <a:xfrm>
            <a:off x="2942120" y="2400049"/>
            <a:ext cx="6307759" cy="3928562"/>
          </a:xfrm>
          <a:prstGeom prst="rect">
            <a:avLst/>
          </a:prstGeom>
        </p:spPr>
      </p:pic>
    </p:spTree>
    <p:extLst>
      <p:ext uri="{BB962C8B-B14F-4D97-AF65-F5344CB8AC3E}">
        <p14:creationId xmlns:p14="http://schemas.microsoft.com/office/powerpoint/2010/main" val="360042504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6294-38AF-938A-3165-10B8A5A73BA5}"/>
              </a:ext>
            </a:extLst>
          </p:cNvPr>
          <p:cNvSpPr>
            <a:spLocks noGrp="1"/>
          </p:cNvSpPr>
          <p:nvPr>
            <p:ph type="title"/>
          </p:nvPr>
        </p:nvSpPr>
        <p:spPr/>
        <p:txBody>
          <a:bodyPr>
            <a:normAutofit fontScale="90000"/>
          </a:bodyPr>
          <a:lstStyle/>
          <a:p>
            <a:pPr algn="ctr"/>
            <a:r>
              <a:rPr lang="es-ES" dirty="0"/>
              <a:t>Análisis de Componentes Principales (PCA)</a:t>
            </a:r>
            <a:endParaRPr lang="en-CO" dirty="0"/>
          </a:p>
        </p:txBody>
      </p:sp>
      <p:pic>
        <p:nvPicPr>
          <p:cNvPr id="5" name="Imagen 4">
            <a:extLst>
              <a:ext uri="{FF2B5EF4-FFF2-40B4-BE49-F238E27FC236}">
                <a16:creationId xmlns:a16="http://schemas.microsoft.com/office/drawing/2014/main" id="{80FE0532-66FC-88D5-D8AC-730512504F34}"/>
              </a:ext>
            </a:extLst>
          </p:cNvPr>
          <p:cNvPicPr>
            <a:picLocks noChangeAspect="1"/>
          </p:cNvPicPr>
          <p:nvPr/>
        </p:nvPicPr>
        <p:blipFill>
          <a:blip r:embed="rId2"/>
          <a:stretch>
            <a:fillRect/>
          </a:stretch>
        </p:blipFill>
        <p:spPr>
          <a:xfrm>
            <a:off x="2827421" y="2604984"/>
            <a:ext cx="6537158" cy="3652680"/>
          </a:xfrm>
          <a:prstGeom prst="rect">
            <a:avLst/>
          </a:prstGeom>
        </p:spPr>
      </p:pic>
    </p:spTree>
    <p:extLst>
      <p:ext uri="{BB962C8B-B14F-4D97-AF65-F5344CB8AC3E}">
        <p14:creationId xmlns:p14="http://schemas.microsoft.com/office/powerpoint/2010/main" val="20931343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6294-38AF-938A-3165-10B8A5A73BA5}"/>
              </a:ext>
            </a:extLst>
          </p:cNvPr>
          <p:cNvSpPr>
            <a:spLocks noGrp="1"/>
          </p:cNvSpPr>
          <p:nvPr>
            <p:ph type="title"/>
          </p:nvPr>
        </p:nvSpPr>
        <p:spPr/>
        <p:txBody>
          <a:bodyPr/>
          <a:lstStyle/>
          <a:p>
            <a:r>
              <a:rPr lang="en-CO" dirty="0"/>
              <a:t>Tres formas de construir clústers</a:t>
            </a:r>
          </a:p>
        </p:txBody>
      </p:sp>
      <p:sp>
        <p:nvSpPr>
          <p:cNvPr id="3" name="Content Placeholder 2">
            <a:extLst>
              <a:ext uri="{FF2B5EF4-FFF2-40B4-BE49-F238E27FC236}">
                <a16:creationId xmlns:a16="http://schemas.microsoft.com/office/drawing/2014/main" id="{0C481883-C953-06A3-764A-1622E15570E4}"/>
              </a:ext>
            </a:extLst>
          </p:cNvPr>
          <p:cNvSpPr>
            <a:spLocks noGrp="1"/>
          </p:cNvSpPr>
          <p:nvPr>
            <p:ph idx="1"/>
          </p:nvPr>
        </p:nvSpPr>
        <p:spPr/>
        <p:txBody>
          <a:bodyPr/>
          <a:lstStyle/>
          <a:p>
            <a:pPr marL="342900" indent="-342900">
              <a:buAutoNum type="arabicPeriod"/>
            </a:pPr>
            <a:r>
              <a:rPr lang="en-CO" dirty="0"/>
              <a:t>Clustering jerárquico</a:t>
            </a:r>
          </a:p>
          <a:p>
            <a:pPr marL="342900" indent="-342900">
              <a:buFont typeface="Corbel" panose="020B0503020204020204" pitchFamily="34" charset="0"/>
              <a:buAutoNum type="arabicPeriod"/>
            </a:pPr>
            <a:r>
              <a:rPr lang="en-CO" dirty="0"/>
              <a:t>Clustering de partición</a:t>
            </a:r>
          </a:p>
          <a:p>
            <a:pPr marL="342900" indent="-342900">
              <a:buAutoNum type="arabicPeriod"/>
            </a:pPr>
            <a:r>
              <a:rPr lang="en-CO" dirty="0"/>
              <a:t>Clustering basado en densidad (Density-based)</a:t>
            </a:r>
          </a:p>
        </p:txBody>
      </p:sp>
    </p:spTree>
    <p:extLst>
      <p:ext uri="{BB962C8B-B14F-4D97-AF65-F5344CB8AC3E}">
        <p14:creationId xmlns:p14="http://schemas.microsoft.com/office/powerpoint/2010/main" val="1769874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5" name="Rectangle 24">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8CC700D5-9809-43F4-89D5-7DBBCB0D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02296" y="1287887"/>
            <a:ext cx="4523890" cy="418719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C7163242-6303-46DC-BAC1-2A204F061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51182" y="1382922"/>
            <a:ext cx="4174735" cy="394195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805C4C40-D70E-4C4F-B228-98A0A6132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00000" flipH="1">
            <a:off x="6733248" y="1097468"/>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67E4334-B1F5-4526-56ED-CD645D798EA8}"/>
              </a:ext>
            </a:extLst>
          </p:cNvPr>
          <p:cNvSpPr>
            <a:spLocks noGrp="1"/>
          </p:cNvSpPr>
          <p:nvPr>
            <p:ph type="title"/>
          </p:nvPr>
        </p:nvSpPr>
        <p:spPr>
          <a:xfrm>
            <a:off x="7576838" y="1825735"/>
            <a:ext cx="3459760" cy="2186393"/>
          </a:xfrm>
        </p:spPr>
        <p:txBody>
          <a:bodyPr vert="horz" lIns="109728" tIns="109728" rIns="109728" bIns="91440" rtlCol="0" anchor="b">
            <a:normAutofit/>
          </a:bodyPr>
          <a:lstStyle/>
          <a:p>
            <a:pPr algn="ctr">
              <a:lnSpc>
                <a:spcPct val="120000"/>
              </a:lnSpc>
            </a:pPr>
            <a:r>
              <a:rPr lang="en-US" sz="2800" dirty="0"/>
              <a:t>Clustering Jerárquico</a:t>
            </a:r>
          </a:p>
        </p:txBody>
      </p:sp>
      <p:pic>
        <p:nvPicPr>
          <p:cNvPr id="4" name="Picture 3">
            <a:extLst>
              <a:ext uri="{FF2B5EF4-FFF2-40B4-BE49-F238E27FC236}">
                <a16:creationId xmlns:a16="http://schemas.microsoft.com/office/drawing/2014/main" id="{680D23E7-40A0-5C91-5A7A-940C7FFE1546}"/>
              </a:ext>
            </a:extLst>
          </p:cNvPr>
          <p:cNvPicPr>
            <a:picLocks noChangeAspect="1"/>
          </p:cNvPicPr>
          <p:nvPr/>
        </p:nvPicPr>
        <p:blipFill>
          <a:blip r:embed="rId3"/>
          <a:stretch>
            <a:fillRect/>
          </a:stretch>
        </p:blipFill>
        <p:spPr>
          <a:xfrm>
            <a:off x="360131" y="1395115"/>
            <a:ext cx="7404829" cy="4276286"/>
          </a:xfrm>
          <a:prstGeom prst="rect">
            <a:avLst/>
          </a:prstGeom>
        </p:spPr>
      </p:pic>
    </p:spTree>
    <p:extLst>
      <p:ext uri="{BB962C8B-B14F-4D97-AF65-F5344CB8AC3E}">
        <p14:creationId xmlns:p14="http://schemas.microsoft.com/office/powerpoint/2010/main" val="85157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54FAE8-F1C1-EC4C-E4D3-79F05A00736F}"/>
              </a:ext>
            </a:extLst>
          </p:cNvPr>
          <p:cNvSpPr>
            <a:spLocks noGrp="1"/>
          </p:cNvSpPr>
          <p:nvPr>
            <p:ph type="title"/>
          </p:nvPr>
        </p:nvSpPr>
        <p:spPr/>
        <p:txBody>
          <a:bodyPr/>
          <a:lstStyle/>
          <a:p>
            <a:r>
              <a:rPr lang="en-CO" dirty="0"/>
              <a:t>Dendograma</a:t>
            </a:r>
          </a:p>
        </p:txBody>
      </p:sp>
      <p:pic>
        <p:nvPicPr>
          <p:cNvPr id="4" name="hierarchical-clustering-dendrogram">
            <a:hlinkClick r:id="" action="ppaction://media"/>
            <a:extLst>
              <a:ext uri="{FF2B5EF4-FFF2-40B4-BE49-F238E27FC236}">
                <a16:creationId xmlns:a16="http://schemas.microsoft.com/office/drawing/2014/main" id="{1EBEB913-800C-FC8D-EB18-FD8C01D6D118}"/>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33525" y="2385002"/>
            <a:ext cx="8957285" cy="4030778"/>
          </a:xfrm>
          <a:prstGeom prst="rect">
            <a:avLst/>
          </a:prstGeom>
        </p:spPr>
      </p:pic>
    </p:spTree>
    <p:extLst>
      <p:ext uri="{BB962C8B-B14F-4D97-AF65-F5344CB8AC3E}">
        <p14:creationId xmlns:p14="http://schemas.microsoft.com/office/powerpoint/2010/main" val="1604550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9" name="Freeform: Shape 8">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3" name="Freeform: Shape 12">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5" name="Freeform: Shape 14">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7" name="Freeform: Shape 16">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9" name="Freeform: Shape 18">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20">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3" name="Freeform: Shape 22">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5" name="Rectangle 24">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7" name="Freeform: Shape 26">
            <a:extLst>
              <a:ext uri="{FF2B5EF4-FFF2-40B4-BE49-F238E27FC236}">
                <a16:creationId xmlns:a16="http://schemas.microsoft.com/office/drawing/2014/main" id="{8CC700D5-9809-43F4-89D5-7DBBCB0D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02296" y="1287887"/>
            <a:ext cx="4523890" cy="418719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9" name="Freeform: Shape 28">
            <a:extLst>
              <a:ext uri="{FF2B5EF4-FFF2-40B4-BE49-F238E27FC236}">
                <a16:creationId xmlns:a16="http://schemas.microsoft.com/office/drawing/2014/main" id="{C7163242-6303-46DC-BAC1-2A204F061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51182" y="1382922"/>
            <a:ext cx="4174735" cy="394195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1" name="Freeform: Shape 30">
            <a:extLst>
              <a:ext uri="{FF2B5EF4-FFF2-40B4-BE49-F238E27FC236}">
                <a16:creationId xmlns:a16="http://schemas.microsoft.com/office/drawing/2014/main" id="{805C4C40-D70E-4C4F-B228-98A0A6132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00000" flipH="1">
            <a:off x="6733248" y="1097468"/>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67E4334-B1F5-4526-56ED-CD645D798EA8}"/>
              </a:ext>
            </a:extLst>
          </p:cNvPr>
          <p:cNvSpPr>
            <a:spLocks noGrp="1"/>
          </p:cNvSpPr>
          <p:nvPr>
            <p:ph type="title"/>
          </p:nvPr>
        </p:nvSpPr>
        <p:spPr>
          <a:xfrm>
            <a:off x="7430501" y="1847596"/>
            <a:ext cx="3459760" cy="2186393"/>
          </a:xfrm>
        </p:spPr>
        <p:txBody>
          <a:bodyPr vert="horz" lIns="109728" tIns="109728" rIns="109728" bIns="91440" rtlCol="0" anchor="b">
            <a:normAutofit/>
          </a:bodyPr>
          <a:lstStyle/>
          <a:p>
            <a:pPr algn="ctr">
              <a:lnSpc>
                <a:spcPct val="120000"/>
              </a:lnSpc>
            </a:pPr>
            <a:r>
              <a:rPr lang="en-US" sz="2800" dirty="0"/>
              <a:t>Clustering de </a:t>
            </a:r>
            <a:r>
              <a:rPr lang="en-US" sz="2800" dirty="0" err="1"/>
              <a:t>partición</a:t>
            </a:r>
            <a:endParaRPr lang="en-US" sz="2800" dirty="0"/>
          </a:p>
        </p:txBody>
      </p:sp>
      <p:pic>
        <p:nvPicPr>
          <p:cNvPr id="4" name="partitional-clustering-algorithm" descr="Chart, scatter chart&#10;&#10;Description automatically generated">
            <a:hlinkClick r:id="" action="ppaction://media"/>
            <a:extLst>
              <a:ext uri="{FF2B5EF4-FFF2-40B4-BE49-F238E27FC236}">
                <a16:creationId xmlns:a16="http://schemas.microsoft.com/office/drawing/2014/main" id="{45CB65D3-C9D1-116D-FBD9-B8108F8AECC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979684" y="957869"/>
            <a:ext cx="4943233" cy="4943233"/>
          </a:xfrm>
          <a:prstGeom prst="rect">
            <a:avLst/>
          </a:prstGeom>
        </p:spPr>
      </p:pic>
    </p:spTree>
    <p:extLst>
      <p:ext uri="{BB962C8B-B14F-4D97-AF65-F5344CB8AC3E}">
        <p14:creationId xmlns:p14="http://schemas.microsoft.com/office/powerpoint/2010/main" val="18772833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64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9" name="Rectangle 10">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2">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1" name="Freeform: Shape 14">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820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16">
            <a:extLst>
              <a:ext uri="{FF2B5EF4-FFF2-40B4-BE49-F238E27FC236}">
                <a16:creationId xmlns:a16="http://schemas.microsoft.com/office/drawing/2014/main" id="{AC4CE3C4-3600-4353-9FE1-B32D06BEF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665786" y="-220662"/>
            <a:ext cx="5185645" cy="1639888"/>
          </a:xfrm>
        </p:spPr>
        <p:txBody>
          <a:bodyPr anchor="b">
            <a:normAutofit/>
          </a:bodyPr>
          <a:lstStyle/>
          <a:p>
            <a:r>
              <a:rPr lang="en-CO" dirty="0"/>
              <a:t>K - MEANS</a:t>
            </a:r>
          </a:p>
        </p:txBody>
      </p:sp>
      <p:sp>
        <p:nvSpPr>
          <p:cNvPr id="23" name="Content Placeholder 7">
            <a:extLst>
              <a:ext uri="{FF2B5EF4-FFF2-40B4-BE49-F238E27FC236}">
                <a16:creationId xmlns:a16="http://schemas.microsoft.com/office/drawing/2014/main" id="{1010CB58-E97F-ECB0-B779-E833008B6E7D}"/>
              </a:ext>
            </a:extLst>
          </p:cNvPr>
          <p:cNvSpPr>
            <a:spLocks noGrp="1"/>
          </p:cNvSpPr>
          <p:nvPr>
            <p:ph idx="1"/>
          </p:nvPr>
        </p:nvSpPr>
        <p:spPr>
          <a:xfrm>
            <a:off x="561220" y="1638682"/>
            <a:ext cx="5988626" cy="4873412"/>
          </a:xfrm>
        </p:spPr>
        <p:txBody>
          <a:bodyPr>
            <a:noAutofit/>
          </a:bodyPr>
          <a:lstStyle/>
          <a:p>
            <a:pPr marL="342900" indent="-342900">
              <a:buAutoNum type="arabicPeriod"/>
            </a:pPr>
            <a:r>
              <a:rPr lang="es-ES" sz="1000" dirty="0"/>
              <a:t>El algoritmo elige aleatoriamente un centroide para cada grupo. Por ejemplo, si elegimos una "k" de 3, el algoritmo elige aleatoriamente 3 centroides. </a:t>
            </a:r>
          </a:p>
          <a:p>
            <a:pPr marL="342900" indent="-342900">
              <a:buAutoNum type="arabicPeriod"/>
            </a:pPr>
            <a:r>
              <a:rPr lang="es-ES" sz="1000" dirty="0"/>
              <a:t>K-</a:t>
            </a:r>
            <a:r>
              <a:rPr lang="es-ES" sz="1000" dirty="0" err="1"/>
              <a:t>means</a:t>
            </a:r>
            <a:r>
              <a:rPr lang="es-ES" sz="1000" dirty="0"/>
              <a:t> asigna cada punto de datos en el conjunto de datos al centroide más cercano, lo que significa que se considera que un punto de datos está en un grupo particular si está más cerca del centroide de ese grupo que cualquier otro centroide. </a:t>
            </a:r>
          </a:p>
          <a:p>
            <a:pPr marL="342900" indent="-342900">
              <a:buAutoNum type="arabicPeriod"/>
            </a:pPr>
            <a:r>
              <a:rPr lang="es-ES" sz="1000" dirty="0"/>
              <a:t>Para cada conglomerado, el algoritmo vuelve a calcular el centroide tomando el promedio de todos los puntos en el conglomerado, reduciendo la varianza intra-conglomerado total en relación con el paso anterior. Dado que los centroides cambian, el algoritmo reasigna los puntos al centroide más cercano. </a:t>
            </a:r>
          </a:p>
          <a:p>
            <a:pPr marL="342900" indent="-342900">
              <a:buAutoNum type="arabicPeriod"/>
            </a:pPr>
            <a:r>
              <a:rPr lang="es-ES" sz="1000" dirty="0"/>
              <a:t>El algoritmo repite el cálculo de los centroides y la asignación de puntos hasta que se minimiza la suma de distancias entre los puntos de datos y su centroide correspondiente, se alcanza un número máximo de iteraciones o no se producen cambios en el valor de los centroides.</a:t>
            </a:r>
            <a:endParaRPr lang="en-US" sz="1000" dirty="0"/>
          </a:p>
        </p:txBody>
      </p:sp>
      <p:pic>
        <p:nvPicPr>
          <p:cNvPr id="4" name="k-means-algorithm">
            <a:hlinkClick r:id="" action="ppaction://media"/>
            <a:extLst>
              <a:ext uri="{FF2B5EF4-FFF2-40B4-BE49-F238E27FC236}">
                <a16:creationId xmlns:a16="http://schemas.microsoft.com/office/drawing/2014/main" id="{D86D0AA2-78F9-FA6E-3A40-EE3F349D71C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938087" y="1336422"/>
            <a:ext cx="4588127" cy="4588127"/>
          </a:xfrm>
          <a:prstGeom prst="rect">
            <a:avLst/>
          </a:prstGeom>
        </p:spPr>
      </p:pic>
      <p:pic>
        <p:nvPicPr>
          <p:cNvPr id="5" name="Picture 4">
            <a:extLst>
              <a:ext uri="{FF2B5EF4-FFF2-40B4-BE49-F238E27FC236}">
                <a16:creationId xmlns:a16="http://schemas.microsoft.com/office/drawing/2014/main" id="{D56A5BF6-E493-0B3D-C41E-73DBB6E0A62D}"/>
              </a:ext>
            </a:extLst>
          </p:cNvPr>
          <p:cNvPicPr>
            <a:picLocks noChangeAspect="1"/>
          </p:cNvPicPr>
          <p:nvPr/>
        </p:nvPicPr>
        <p:blipFill>
          <a:blip r:embed="rId5"/>
          <a:stretch>
            <a:fillRect/>
          </a:stretch>
        </p:blipFill>
        <p:spPr>
          <a:xfrm>
            <a:off x="6645221" y="5964238"/>
            <a:ext cx="5173857" cy="328400"/>
          </a:xfrm>
          <a:prstGeom prst="rect">
            <a:avLst/>
          </a:prstGeom>
        </p:spPr>
      </p:pic>
    </p:spTree>
    <p:extLst>
      <p:ext uri="{BB962C8B-B14F-4D97-AF65-F5344CB8AC3E}">
        <p14:creationId xmlns:p14="http://schemas.microsoft.com/office/powerpoint/2010/main" val="31793784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0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6294-38AF-938A-3165-10B8A5A73BA5}"/>
              </a:ext>
            </a:extLst>
          </p:cNvPr>
          <p:cNvSpPr>
            <a:spLocks noGrp="1"/>
          </p:cNvSpPr>
          <p:nvPr>
            <p:ph type="title"/>
          </p:nvPr>
        </p:nvSpPr>
        <p:spPr/>
        <p:txBody>
          <a:bodyPr>
            <a:normAutofit fontScale="90000"/>
          </a:bodyPr>
          <a:lstStyle/>
          <a:p>
            <a:pPr algn="ctr"/>
            <a:r>
              <a:rPr lang="es-ES" dirty="0"/>
              <a:t>Análisis de Componentes Principales (PCA)</a:t>
            </a:r>
            <a:endParaRPr lang="en-CO" dirty="0"/>
          </a:p>
        </p:txBody>
      </p:sp>
      <p:pic>
        <p:nvPicPr>
          <p:cNvPr id="7" name="Imagen 6">
            <a:extLst>
              <a:ext uri="{FF2B5EF4-FFF2-40B4-BE49-F238E27FC236}">
                <a16:creationId xmlns:a16="http://schemas.microsoft.com/office/drawing/2014/main" id="{8B45670C-FCB9-3FAF-12D8-4DCAC3F187B8}"/>
              </a:ext>
            </a:extLst>
          </p:cNvPr>
          <p:cNvPicPr>
            <a:picLocks noChangeAspect="1"/>
          </p:cNvPicPr>
          <p:nvPr/>
        </p:nvPicPr>
        <p:blipFill>
          <a:blip r:embed="rId2"/>
          <a:stretch>
            <a:fillRect/>
          </a:stretch>
        </p:blipFill>
        <p:spPr>
          <a:xfrm>
            <a:off x="3471733" y="2353510"/>
            <a:ext cx="5248533" cy="4247523"/>
          </a:xfrm>
          <a:prstGeom prst="rect">
            <a:avLst/>
          </a:prstGeom>
        </p:spPr>
      </p:pic>
    </p:spTree>
    <p:extLst>
      <p:ext uri="{BB962C8B-B14F-4D97-AF65-F5344CB8AC3E}">
        <p14:creationId xmlns:p14="http://schemas.microsoft.com/office/powerpoint/2010/main" val="3990761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3D600D-32A6-A8DC-0224-CA2F44E1F7BE}"/>
              </a:ext>
            </a:extLst>
          </p:cNvPr>
          <p:cNvSpPr>
            <a:spLocks noGrp="1"/>
          </p:cNvSpPr>
          <p:nvPr>
            <p:ph type="title"/>
          </p:nvPr>
        </p:nvSpPr>
        <p:spPr/>
        <p:txBody>
          <a:bodyPr/>
          <a:lstStyle/>
          <a:p>
            <a:r>
              <a:rPr lang="es-ES" dirty="0"/>
              <a:t>K medias</a:t>
            </a:r>
            <a:endParaRPr lang="es-CO" dirty="0"/>
          </a:p>
        </p:txBody>
      </p:sp>
      <p:pic>
        <p:nvPicPr>
          <p:cNvPr id="5" name="Marcador de contenido 4" descr="Gráfico, Gráfico de dispersión&#10;&#10;Descripción generada automáticamente">
            <a:extLst>
              <a:ext uri="{FF2B5EF4-FFF2-40B4-BE49-F238E27FC236}">
                <a16:creationId xmlns:a16="http://schemas.microsoft.com/office/drawing/2014/main" id="{00E4C005-89F6-76EB-7894-AB57AB16DD86}"/>
              </a:ext>
            </a:extLst>
          </p:cNvPr>
          <p:cNvPicPr>
            <a:picLocks noGrp="1" noChangeAspect="1"/>
          </p:cNvPicPr>
          <p:nvPr>
            <p:ph idx="1"/>
          </p:nvPr>
        </p:nvPicPr>
        <p:blipFill>
          <a:blip r:embed="rId2"/>
          <a:stretch>
            <a:fillRect/>
          </a:stretch>
        </p:blipFill>
        <p:spPr>
          <a:xfrm>
            <a:off x="2760345" y="2462213"/>
            <a:ext cx="6671310" cy="3752612"/>
          </a:xfrm>
        </p:spPr>
      </p:pic>
    </p:spTree>
    <p:extLst>
      <p:ext uri="{BB962C8B-B14F-4D97-AF65-F5344CB8AC3E}">
        <p14:creationId xmlns:p14="http://schemas.microsoft.com/office/powerpoint/2010/main" val="2609190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1EEC5-6E72-A483-F737-5E36E0962DBF}"/>
              </a:ext>
            </a:extLst>
          </p:cNvPr>
          <p:cNvSpPr>
            <a:spLocks noGrp="1"/>
          </p:cNvSpPr>
          <p:nvPr>
            <p:ph type="title"/>
          </p:nvPr>
        </p:nvSpPr>
        <p:spPr/>
        <p:txBody>
          <a:bodyPr/>
          <a:lstStyle/>
          <a:p>
            <a:r>
              <a:rPr lang="en-CO" dirty="0"/>
              <a:t>¿Cómo elegir el “K”?</a:t>
            </a:r>
          </a:p>
        </p:txBody>
      </p:sp>
      <p:pic>
        <p:nvPicPr>
          <p:cNvPr id="4" name="Content Placeholder 3">
            <a:extLst>
              <a:ext uri="{FF2B5EF4-FFF2-40B4-BE49-F238E27FC236}">
                <a16:creationId xmlns:a16="http://schemas.microsoft.com/office/drawing/2014/main" id="{81DC2BA8-851C-4BD9-0D9B-8E6549987B78}"/>
              </a:ext>
            </a:extLst>
          </p:cNvPr>
          <p:cNvPicPr>
            <a:picLocks noGrp="1" noChangeAspect="1"/>
          </p:cNvPicPr>
          <p:nvPr>
            <p:ph idx="1"/>
          </p:nvPr>
        </p:nvPicPr>
        <p:blipFill>
          <a:blip r:embed="rId3"/>
          <a:stretch>
            <a:fillRect/>
          </a:stretch>
        </p:blipFill>
        <p:spPr>
          <a:xfrm>
            <a:off x="839395" y="2471294"/>
            <a:ext cx="5012331" cy="3651250"/>
          </a:xfrm>
          <a:prstGeom prst="rect">
            <a:avLst/>
          </a:prstGeom>
        </p:spPr>
      </p:pic>
      <p:pic>
        <p:nvPicPr>
          <p:cNvPr id="5" name="Picture 4">
            <a:extLst>
              <a:ext uri="{FF2B5EF4-FFF2-40B4-BE49-F238E27FC236}">
                <a16:creationId xmlns:a16="http://schemas.microsoft.com/office/drawing/2014/main" id="{2A585BF4-B1D0-8E4A-FA9C-0D35F6A22D3C}"/>
              </a:ext>
            </a:extLst>
          </p:cNvPr>
          <p:cNvPicPr>
            <a:picLocks noChangeAspect="1"/>
          </p:cNvPicPr>
          <p:nvPr/>
        </p:nvPicPr>
        <p:blipFill>
          <a:blip r:embed="rId4"/>
          <a:stretch>
            <a:fillRect/>
          </a:stretch>
        </p:blipFill>
        <p:spPr>
          <a:xfrm>
            <a:off x="6470055" y="2471294"/>
            <a:ext cx="5012331" cy="3670586"/>
          </a:xfrm>
          <a:prstGeom prst="rect">
            <a:avLst/>
          </a:prstGeom>
        </p:spPr>
      </p:pic>
    </p:spTree>
    <p:extLst>
      <p:ext uri="{BB962C8B-B14F-4D97-AF65-F5344CB8AC3E}">
        <p14:creationId xmlns:p14="http://schemas.microsoft.com/office/powerpoint/2010/main" val="342655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E1EEC5-6E72-A483-F737-5E36E0962DBF}"/>
              </a:ext>
            </a:extLst>
          </p:cNvPr>
          <p:cNvSpPr>
            <a:spLocks noGrp="1"/>
          </p:cNvSpPr>
          <p:nvPr>
            <p:ph type="title"/>
          </p:nvPr>
        </p:nvSpPr>
        <p:spPr/>
        <p:txBody>
          <a:bodyPr/>
          <a:lstStyle/>
          <a:p>
            <a:pPr algn="ctr"/>
            <a:r>
              <a:rPr lang="es-CO" dirty="0"/>
              <a:t>Coeficiente de </a:t>
            </a:r>
            <a:r>
              <a:rPr lang="es-CO" dirty="0" err="1"/>
              <a:t>Silhouette</a:t>
            </a:r>
            <a:endParaRPr lang="en-CO" dirty="0"/>
          </a:p>
        </p:txBody>
      </p:sp>
      <mc:AlternateContent xmlns:mc="http://schemas.openxmlformats.org/markup-compatibility/2006" xmlns:a14="http://schemas.microsoft.com/office/drawing/2010/main">
        <mc:Choice Requires="a14">
          <p:sp>
            <p:nvSpPr>
              <p:cNvPr id="6" name="Marcador de contenido 5">
                <a:extLst>
                  <a:ext uri="{FF2B5EF4-FFF2-40B4-BE49-F238E27FC236}">
                    <a16:creationId xmlns:a16="http://schemas.microsoft.com/office/drawing/2014/main" id="{D54C0FB8-447A-FFD3-A57C-43A53F7A5CC1}"/>
                  </a:ext>
                </a:extLst>
              </p:cNvPr>
              <p:cNvSpPr>
                <a:spLocks noGrp="1"/>
              </p:cNvSpPr>
              <p:nvPr>
                <p:ph idx="1"/>
              </p:nvPr>
            </p:nvSpPr>
            <p:spPr/>
            <p:txBody>
              <a:bodyPr anchor="ctr">
                <a:normAutofit fontScale="77500" lnSpcReduction="20000"/>
              </a:bodyPr>
              <a:lstStyle/>
              <a:p>
                <a:pPr/>
                <a14:m>
                  <m:oMathPara xmlns:m="http://schemas.openxmlformats.org/officeDocument/2006/math">
                    <m:oMathParaPr>
                      <m:jc m:val="centerGroup"/>
                    </m:oMathParaPr>
                    <m:oMath xmlns:m="http://schemas.openxmlformats.org/officeDocument/2006/math">
                      <m:r>
                        <a:rPr lang="es-ES" sz="2800" b="0" i="1" smtClean="0">
                          <a:solidFill>
                            <a:schemeClr val="tx1"/>
                          </a:solidFill>
                          <a:latin typeface="Cambria Math" panose="02040503050406030204" pitchFamily="18" charset="0"/>
                        </a:rPr>
                        <m:t>𝑠</m:t>
                      </m:r>
                      <m:d>
                        <m:dPr>
                          <m:ctrlPr>
                            <a:rPr lang="es-ES" sz="2800" b="0" i="1" smtClean="0">
                              <a:solidFill>
                                <a:schemeClr val="tx1"/>
                              </a:solidFill>
                              <a:latin typeface="Cambria Math" panose="02040503050406030204" pitchFamily="18" charset="0"/>
                            </a:rPr>
                          </m:ctrlPr>
                        </m:dPr>
                        <m:e>
                          <m:r>
                            <a:rPr lang="es-ES" sz="2800" b="0" i="1" smtClean="0">
                              <a:solidFill>
                                <a:schemeClr val="tx1"/>
                              </a:solidFill>
                              <a:latin typeface="Cambria Math" panose="02040503050406030204" pitchFamily="18" charset="0"/>
                            </a:rPr>
                            <m:t>𝑖</m:t>
                          </m:r>
                        </m:e>
                      </m:d>
                      <m:r>
                        <a:rPr lang="es-ES" sz="2800" b="0" i="1" smtClean="0">
                          <a:solidFill>
                            <a:schemeClr val="tx1"/>
                          </a:solidFill>
                          <a:latin typeface="Cambria Math" panose="02040503050406030204" pitchFamily="18" charset="0"/>
                        </a:rPr>
                        <m:t>=</m:t>
                      </m:r>
                      <m:f>
                        <m:fPr>
                          <m:ctrlPr>
                            <a:rPr lang="es-ES" sz="2800" b="0" i="1" smtClean="0">
                              <a:solidFill>
                                <a:schemeClr val="tx1"/>
                              </a:solidFill>
                              <a:latin typeface="Cambria Math" panose="02040503050406030204" pitchFamily="18" charset="0"/>
                            </a:rPr>
                          </m:ctrlPr>
                        </m:fPr>
                        <m:num>
                          <m:r>
                            <a:rPr lang="es-ES" sz="2800" b="0" i="1" smtClean="0">
                              <a:solidFill>
                                <a:schemeClr val="tx1"/>
                              </a:solidFill>
                              <a:latin typeface="Cambria Math" panose="02040503050406030204" pitchFamily="18" charset="0"/>
                            </a:rPr>
                            <m:t>𝑏</m:t>
                          </m:r>
                          <m:d>
                            <m:dPr>
                              <m:ctrlPr>
                                <a:rPr lang="es-ES" sz="2800" b="0" i="1" smtClean="0">
                                  <a:solidFill>
                                    <a:schemeClr val="tx1"/>
                                  </a:solidFill>
                                  <a:latin typeface="Cambria Math" panose="02040503050406030204" pitchFamily="18" charset="0"/>
                                </a:rPr>
                              </m:ctrlPr>
                            </m:dPr>
                            <m:e>
                              <m:r>
                                <a:rPr lang="es-ES" sz="2800" b="0" i="1" smtClean="0">
                                  <a:solidFill>
                                    <a:schemeClr val="tx1"/>
                                  </a:solidFill>
                                  <a:latin typeface="Cambria Math" panose="02040503050406030204" pitchFamily="18" charset="0"/>
                                </a:rPr>
                                <m:t>𝑖</m:t>
                              </m:r>
                            </m:e>
                          </m:d>
                          <m:r>
                            <a:rPr lang="es-ES" sz="2800" b="0" i="1" smtClean="0">
                              <a:solidFill>
                                <a:schemeClr val="tx1"/>
                              </a:solidFill>
                              <a:latin typeface="Cambria Math" panose="02040503050406030204" pitchFamily="18" charset="0"/>
                            </a:rPr>
                            <m:t>−</m:t>
                          </m:r>
                          <m:r>
                            <a:rPr lang="es-ES" sz="2800" b="0" i="1" smtClean="0">
                              <a:solidFill>
                                <a:schemeClr val="tx1"/>
                              </a:solidFill>
                              <a:latin typeface="Cambria Math" panose="02040503050406030204" pitchFamily="18" charset="0"/>
                            </a:rPr>
                            <m:t>𝑎</m:t>
                          </m:r>
                          <m:r>
                            <a:rPr lang="es-ES" sz="2800" b="0" i="1" smtClean="0">
                              <a:solidFill>
                                <a:schemeClr val="tx1"/>
                              </a:solidFill>
                              <a:latin typeface="Cambria Math" panose="02040503050406030204" pitchFamily="18" charset="0"/>
                            </a:rPr>
                            <m:t>(</m:t>
                          </m:r>
                          <m:r>
                            <a:rPr lang="es-ES" sz="2800" b="0" i="1" smtClean="0">
                              <a:solidFill>
                                <a:schemeClr val="tx1"/>
                              </a:solidFill>
                              <a:latin typeface="Cambria Math" panose="02040503050406030204" pitchFamily="18" charset="0"/>
                            </a:rPr>
                            <m:t>𝑖</m:t>
                          </m:r>
                          <m:r>
                            <a:rPr lang="es-ES" sz="2800" b="0" i="1" smtClean="0">
                              <a:solidFill>
                                <a:schemeClr val="tx1"/>
                              </a:solidFill>
                              <a:latin typeface="Cambria Math" panose="02040503050406030204" pitchFamily="18" charset="0"/>
                            </a:rPr>
                            <m:t>)</m:t>
                          </m:r>
                        </m:num>
                        <m:den>
                          <m:r>
                            <m:rPr>
                              <m:sty m:val="p"/>
                            </m:rPr>
                            <a:rPr lang="es-ES" sz="2800" b="0" i="0" smtClean="0">
                              <a:solidFill>
                                <a:schemeClr val="tx1"/>
                              </a:solidFill>
                              <a:latin typeface="Cambria Math" panose="02040503050406030204" pitchFamily="18" charset="0"/>
                            </a:rPr>
                            <m:t>max</m:t>
                          </m:r>
                          <m:r>
                            <a:rPr lang="es-ES" sz="2800" b="0" i="1" smtClean="0">
                              <a:solidFill>
                                <a:schemeClr val="tx1"/>
                              </a:solidFill>
                              <a:latin typeface="Cambria Math" panose="02040503050406030204" pitchFamily="18" charset="0"/>
                            </a:rPr>
                            <m:t>⁡{</m:t>
                          </m:r>
                          <m:r>
                            <a:rPr lang="es-ES" sz="2800" b="0" i="1" smtClean="0">
                              <a:solidFill>
                                <a:schemeClr val="tx1"/>
                              </a:solidFill>
                              <a:latin typeface="Cambria Math" panose="02040503050406030204" pitchFamily="18" charset="0"/>
                            </a:rPr>
                            <m:t>𝑎</m:t>
                          </m:r>
                          <m:d>
                            <m:dPr>
                              <m:ctrlPr>
                                <a:rPr lang="es-ES" sz="2800" b="0" i="1" smtClean="0">
                                  <a:solidFill>
                                    <a:schemeClr val="tx1"/>
                                  </a:solidFill>
                                  <a:latin typeface="Cambria Math" panose="02040503050406030204" pitchFamily="18" charset="0"/>
                                </a:rPr>
                              </m:ctrlPr>
                            </m:dPr>
                            <m:e>
                              <m:r>
                                <a:rPr lang="es-ES" sz="2800" b="0" i="1" smtClean="0">
                                  <a:solidFill>
                                    <a:schemeClr val="tx1"/>
                                  </a:solidFill>
                                  <a:latin typeface="Cambria Math" panose="02040503050406030204" pitchFamily="18" charset="0"/>
                                </a:rPr>
                                <m:t>𝑖</m:t>
                              </m:r>
                            </m:e>
                          </m:d>
                          <m:r>
                            <a:rPr lang="es-ES" sz="2800" b="0" i="1" smtClean="0">
                              <a:solidFill>
                                <a:schemeClr val="tx1"/>
                              </a:solidFill>
                              <a:latin typeface="Cambria Math" panose="02040503050406030204" pitchFamily="18" charset="0"/>
                            </a:rPr>
                            <m:t>,</m:t>
                          </m:r>
                          <m:r>
                            <a:rPr lang="es-ES" sz="2800" b="0" i="1" smtClean="0">
                              <a:solidFill>
                                <a:schemeClr val="tx1"/>
                              </a:solidFill>
                              <a:latin typeface="Cambria Math" panose="02040503050406030204" pitchFamily="18" charset="0"/>
                            </a:rPr>
                            <m:t>𝑏</m:t>
                          </m:r>
                          <m:d>
                            <m:dPr>
                              <m:ctrlPr>
                                <a:rPr lang="es-ES" sz="2800" b="0" i="1" smtClean="0">
                                  <a:solidFill>
                                    <a:schemeClr val="tx1"/>
                                  </a:solidFill>
                                  <a:latin typeface="Cambria Math" panose="02040503050406030204" pitchFamily="18" charset="0"/>
                                </a:rPr>
                              </m:ctrlPr>
                            </m:dPr>
                            <m:e>
                              <m:r>
                                <a:rPr lang="es-ES" sz="2800" b="0" i="1" smtClean="0">
                                  <a:solidFill>
                                    <a:schemeClr val="tx1"/>
                                  </a:solidFill>
                                  <a:latin typeface="Cambria Math" panose="02040503050406030204" pitchFamily="18" charset="0"/>
                                </a:rPr>
                                <m:t>𝑖</m:t>
                              </m:r>
                            </m:e>
                          </m:d>
                          <m:r>
                            <a:rPr lang="es-ES" sz="2800" b="0" i="1" smtClean="0">
                              <a:solidFill>
                                <a:schemeClr val="tx1"/>
                              </a:solidFill>
                              <a:latin typeface="Cambria Math" panose="02040503050406030204" pitchFamily="18" charset="0"/>
                            </a:rPr>
                            <m:t>}</m:t>
                          </m:r>
                        </m:den>
                      </m:f>
                      <m:r>
                        <a:rPr lang="es-ES" sz="2800" i="1">
                          <a:solidFill>
                            <a:schemeClr val="tx1"/>
                          </a:solidFill>
                          <a:latin typeface="Cambria Math" panose="02040503050406030204" pitchFamily="18" charset="0"/>
                        </a:rPr>
                        <m:t>;−1≤</m:t>
                      </m:r>
                      <m:r>
                        <a:rPr lang="es-ES" sz="2800" i="1">
                          <a:solidFill>
                            <a:schemeClr val="tx1"/>
                          </a:solidFill>
                          <a:latin typeface="Cambria Math" panose="02040503050406030204" pitchFamily="18" charset="0"/>
                        </a:rPr>
                        <m:t>𝑠</m:t>
                      </m:r>
                      <m:d>
                        <m:dPr>
                          <m:ctrlPr>
                            <a:rPr lang="es-ES" sz="2800" i="1">
                              <a:solidFill>
                                <a:schemeClr val="tx1"/>
                              </a:solidFill>
                              <a:latin typeface="Cambria Math" panose="02040503050406030204" pitchFamily="18" charset="0"/>
                            </a:rPr>
                          </m:ctrlPr>
                        </m:dPr>
                        <m:e>
                          <m:r>
                            <a:rPr lang="es-ES" sz="2800" i="1">
                              <a:solidFill>
                                <a:schemeClr val="tx1"/>
                              </a:solidFill>
                              <a:latin typeface="Cambria Math" panose="02040503050406030204" pitchFamily="18" charset="0"/>
                            </a:rPr>
                            <m:t>𝑖</m:t>
                          </m:r>
                        </m:e>
                      </m:d>
                      <m:r>
                        <a:rPr lang="es-ES" sz="2800" i="1">
                          <a:solidFill>
                            <a:schemeClr val="tx1"/>
                          </a:solidFill>
                          <a:latin typeface="Cambria Math" panose="02040503050406030204" pitchFamily="18" charset="0"/>
                        </a:rPr>
                        <m:t>≤1</m:t>
                      </m:r>
                    </m:oMath>
                  </m:oMathPara>
                </a14:m>
                <a:endParaRPr lang="es-CO" sz="2800" dirty="0">
                  <a:solidFill>
                    <a:schemeClr val="tx1"/>
                  </a:solidFill>
                </a:endParaRPr>
              </a:p>
              <a:p>
                <a:pPr/>
                <a14:m>
                  <m:oMathPara xmlns:m="http://schemas.openxmlformats.org/officeDocument/2006/math">
                    <m:oMathParaPr>
                      <m:jc m:val="centerGroup"/>
                    </m:oMathParaPr>
                    <m:oMath xmlns:m="http://schemas.openxmlformats.org/officeDocument/2006/math">
                      <m:r>
                        <a:rPr lang="es-ES" sz="2800" b="0" i="1" smtClean="0">
                          <a:solidFill>
                            <a:schemeClr val="tx1"/>
                          </a:solidFill>
                          <a:latin typeface="Cambria Math" panose="02040503050406030204" pitchFamily="18" charset="0"/>
                        </a:rPr>
                        <m:t>𝑎</m:t>
                      </m:r>
                      <m:d>
                        <m:dPr>
                          <m:ctrlPr>
                            <a:rPr lang="es-ES" sz="2800" b="0" i="1" smtClean="0">
                              <a:solidFill>
                                <a:schemeClr val="tx1"/>
                              </a:solidFill>
                              <a:latin typeface="Cambria Math" panose="02040503050406030204" pitchFamily="18" charset="0"/>
                            </a:rPr>
                          </m:ctrlPr>
                        </m:dPr>
                        <m:e>
                          <m:r>
                            <a:rPr lang="es-ES" sz="2800" b="0" i="1" smtClean="0">
                              <a:solidFill>
                                <a:schemeClr val="tx1"/>
                              </a:solidFill>
                              <a:latin typeface="Cambria Math" panose="02040503050406030204" pitchFamily="18" charset="0"/>
                            </a:rPr>
                            <m:t>𝑖</m:t>
                          </m:r>
                        </m:e>
                      </m:d>
                      <m:r>
                        <a:rPr lang="es-ES" sz="2800" b="0" i="1" smtClean="0">
                          <a:solidFill>
                            <a:schemeClr val="tx1"/>
                          </a:solidFill>
                          <a:latin typeface="Cambria Math" panose="02040503050406030204" pitchFamily="18" charset="0"/>
                        </a:rPr>
                        <m:t>=</m:t>
                      </m:r>
                      <m:f>
                        <m:fPr>
                          <m:ctrlPr>
                            <a:rPr lang="es-ES" sz="2800" b="0" i="1" smtClean="0">
                              <a:solidFill>
                                <a:schemeClr val="tx1"/>
                              </a:solidFill>
                              <a:latin typeface="Cambria Math" panose="02040503050406030204" pitchFamily="18" charset="0"/>
                            </a:rPr>
                          </m:ctrlPr>
                        </m:fPr>
                        <m:num>
                          <m:r>
                            <a:rPr lang="es-ES" sz="2800" b="0" i="1" smtClean="0">
                              <a:solidFill>
                                <a:schemeClr val="tx1"/>
                              </a:solidFill>
                              <a:latin typeface="Cambria Math" panose="02040503050406030204" pitchFamily="18" charset="0"/>
                            </a:rPr>
                            <m:t>1</m:t>
                          </m:r>
                        </m:num>
                        <m:den>
                          <m:d>
                            <m:dPr>
                              <m:begChr m:val="|"/>
                              <m:endChr m:val="|"/>
                              <m:ctrlPr>
                                <a:rPr lang="es-ES" sz="2800" b="0" i="1" smtClean="0">
                                  <a:solidFill>
                                    <a:schemeClr val="tx1"/>
                                  </a:solidFill>
                                  <a:latin typeface="Cambria Math" panose="02040503050406030204" pitchFamily="18" charset="0"/>
                                </a:rPr>
                              </m:ctrlPr>
                            </m:dPr>
                            <m:e>
                              <m:sSub>
                                <m:sSubPr>
                                  <m:ctrlPr>
                                    <a:rPr lang="es-ES" sz="2800" b="0" i="1" smtClean="0">
                                      <a:solidFill>
                                        <a:schemeClr val="tx1"/>
                                      </a:solidFill>
                                      <a:latin typeface="Cambria Math" panose="02040503050406030204" pitchFamily="18" charset="0"/>
                                    </a:rPr>
                                  </m:ctrlPr>
                                </m:sSubPr>
                                <m:e>
                                  <m:r>
                                    <a:rPr lang="es-ES" sz="2800" b="0" i="1" smtClean="0">
                                      <a:solidFill>
                                        <a:schemeClr val="tx1"/>
                                      </a:solidFill>
                                      <a:latin typeface="Cambria Math" panose="02040503050406030204" pitchFamily="18" charset="0"/>
                                    </a:rPr>
                                    <m:t>𝐶</m:t>
                                  </m:r>
                                </m:e>
                                <m:sub>
                                  <m:r>
                                    <a:rPr lang="es-ES" sz="2800" b="0" i="1" smtClean="0">
                                      <a:solidFill>
                                        <a:schemeClr val="tx1"/>
                                      </a:solidFill>
                                      <a:latin typeface="Cambria Math" panose="02040503050406030204" pitchFamily="18" charset="0"/>
                                    </a:rPr>
                                    <m:t>𝐼</m:t>
                                  </m:r>
                                </m:sub>
                              </m:sSub>
                            </m:e>
                          </m:d>
                          <m:r>
                            <a:rPr lang="es-ES" sz="2800" b="0" i="1" smtClean="0">
                              <a:solidFill>
                                <a:schemeClr val="tx1"/>
                              </a:solidFill>
                              <a:latin typeface="Cambria Math" panose="02040503050406030204" pitchFamily="18" charset="0"/>
                            </a:rPr>
                            <m:t>−1</m:t>
                          </m:r>
                        </m:den>
                      </m:f>
                      <m:nary>
                        <m:naryPr>
                          <m:chr m:val="∑"/>
                          <m:supHide m:val="on"/>
                          <m:ctrlPr>
                            <a:rPr lang="es-ES" sz="2800" b="0" i="1" smtClean="0">
                              <a:solidFill>
                                <a:schemeClr val="tx1"/>
                              </a:solidFill>
                              <a:latin typeface="Cambria Math" panose="02040503050406030204" pitchFamily="18" charset="0"/>
                            </a:rPr>
                          </m:ctrlPr>
                        </m:naryPr>
                        <m:sub>
                          <m:r>
                            <m:rPr>
                              <m:brk m:alnAt="7"/>
                            </m:rPr>
                            <a:rPr lang="es-ES" sz="2800" b="0" i="1" smtClean="0">
                              <a:solidFill>
                                <a:schemeClr val="tx1"/>
                              </a:solidFill>
                              <a:latin typeface="Cambria Math" panose="02040503050406030204" pitchFamily="18" charset="0"/>
                            </a:rPr>
                            <m:t>𝑗</m:t>
                          </m:r>
                          <m:r>
                            <a:rPr lang="es-ES" sz="2800" b="0" i="1" smtClean="0">
                              <a:solidFill>
                                <a:schemeClr val="tx1"/>
                              </a:solidFill>
                              <a:latin typeface="Cambria Math" panose="02040503050406030204" pitchFamily="18" charset="0"/>
                            </a:rPr>
                            <m:t>∈</m:t>
                          </m:r>
                          <m:sSub>
                            <m:sSubPr>
                              <m:ctrlPr>
                                <a:rPr lang="es-ES" sz="2800" b="0" i="1" smtClean="0">
                                  <a:solidFill>
                                    <a:schemeClr val="tx1"/>
                                  </a:solidFill>
                                  <a:latin typeface="Cambria Math" panose="02040503050406030204" pitchFamily="18" charset="0"/>
                                </a:rPr>
                              </m:ctrlPr>
                            </m:sSubPr>
                            <m:e>
                              <m:r>
                                <a:rPr lang="es-ES" sz="2800" b="0" i="1" smtClean="0">
                                  <a:solidFill>
                                    <a:schemeClr val="tx1"/>
                                  </a:solidFill>
                                  <a:latin typeface="Cambria Math" panose="02040503050406030204" pitchFamily="18" charset="0"/>
                                </a:rPr>
                                <m:t>𝐶</m:t>
                              </m:r>
                            </m:e>
                            <m:sub>
                              <m:r>
                                <a:rPr lang="es-ES" sz="2800" b="0" i="1" smtClean="0">
                                  <a:solidFill>
                                    <a:schemeClr val="tx1"/>
                                  </a:solidFill>
                                  <a:latin typeface="Cambria Math" panose="02040503050406030204" pitchFamily="18" charset="0"/>
                                </a:rPr>
                                <m:t>𝐼</m:t>
                              </m:r>
                            </m:sub>
                          </m:sSub>
                          <m:r>
                            <a:rPr lang="es-ES" sz="2800" b="0" i="1" smtClean="0">
                              <a:solidFill>
                                <a:schemeClr val="tx1"/>
                              </a:solidFill>
                              <a:latin typeface="Cambria Math" panose="02040503050406030204" pitchFamily="18" charset="0"/>
                            </a:rPr>
                            <m:t>,</m:t>
                          </m:r>
                          <m:r>
                            <a:rPr lang="es-ES" sz="2800" b="0" i="1" smtClean="0">
                              <a:solidFill>
                                <a:schemeClr val="tx1"/>
                              </a:solidFill>
                              <a:latin typeface="Cambria Math" panose="02040503050406030204" pitchFamily="18" charset="0"/>
                            </a:rPr>
                            <m:t>𝑖</m:t>
                          </m:r>
                          <m:r>
                            <a:rPr lang="es-ES" sz="2800" b="0" i="1" smtClean="0">
                              <a:solidFill>
                                <a:schemeClr val="tx1"/>
                              </a:solidFill>
                              <a:latin typeface="Cambria Math" panose="02040503050406030204" pitchFamily="18" charset="0"/>
                            </a:rPr>
                            <m:t>≠</m:t>
                          </m:r>
                          <m:r>
                            <a:rPr lang="es-ES" sz="2800" b="0" i="1" smtClean="0">
                              <a:solidFill>
                                <a:schemeClr val="tx1"/>
                              </a:solidFill>
                              <a:latin typeface="Cambria Math" panose="02040503050406030204" pitchFamily="18" charset="0"/>
                            </a:rPr>
                            <m:t>𝑗</m:t>
                          </m:r>
                        </m:sub>
                        <m:sup/>
                        <m:e>
                          <m:r>
                            <a:rPr lang="es-ES" sz="2800" b="0" i="1" smtClean="0">
                              <a:solidFill>
                                <a:schemeClr val="tx1"/>
                              </a:solidFill>
                              <a:latin typeface="Cambria Math" panose="02040503050406030204" pitchFamily="18" charset="0"/>
                            </a:rPr>
                            <m:t>𝑑</m:t>
                          </m:r>
                          <m:r>
                            <a:rPr lang="es-ES" sz="2800" b="0" i="1" smtClean="0">
                              <a:solidFill>
                                <a:schemeClr val="tx1"/>
                              </a:solidFill>
                              <a:latin typeface="Cambria Math" panose="02040503050406030204" pitchFamily="18" charset="0"/>
                            </a:rPr>
                            <m:t>(</m:t>
                          </m:r>
                          <m:r>
                            <a:rPr lang="es-ES" sz="2800" b="0" i="1" smtClean="0">
                              <a:solidFill>
                                <a:schemeClr val="tx1"/>
                              </a:solidFill>
                              <a:latin typeface="Cambria Math" panose="02040503050406030204" pitchFamily="18" charset="0"/>
                            </a:rPr>
                            <m:t>𝑖</m:t>
                          </m:r>
                          <m:r>
                            <a:rPr lang="es-ES" sz="2800" b="0" i="1" smtClean="0">
                              <a:solidFill>
                                <a:schemeClr val="tx1"/>
                              </a:solidFill>
                              <a:latin typeface="Cambria Math" panose="02040503050406030204" pitchFamily="18" charset="0"/>
                            </a:rPr>
                            <m:t>,</m:t>
                          </m:r>
                          <m:r>
                            <a:rPr lang="es-ES" sz="2800" b="0" i="1" smtClean="0">
                              <a:solidFill>
                                <a:schemeClr val="tx1"/>
                              </a:solidFill>
                              <a:latin typeface="Cambria Math" panose="02040503050406030204" pitchFamily="18" charset="0"/>
                            </a:rPr>
                            <m:t>𝑗</m:t>
                          </m:r>
                          <m:r>
                            <a:rPr lang="es-ES" sz="2800" b="0" i="1" smtClean="0">
                              <a:solidFill>
                                <a:schemeClr val="tx1"/>
                              </a:solidFill>
                              <a:latin typeface="Cambria Math" panose="02040503050406030204" pitchFamily="18" charset="0"/>
                            </a:rPr>
                            <m:t>)</m:t>
                          </m:r>
                        </m:e>
                      </m:nary>
                    </m:oMath>
                  </m:oMathPara>
                </a14:m>
                <a:endParaRPr lang="es-CO" sz="2800" dirty="0">
                  <a:solidFill>
                    <a:schemeClr val="tx1"/>
                  </a:solidFill>
                </a:endParaRPr>
              </a:p>
              <a:p>
                <a:pPr/>
                <a14:m>
                  <m:oMathPara xmlns:m="http://schemas.openxmlformats.org/officeDocument/2006/math">
                    <m:oMathParaPr>
                      <m:jc m:val="centerGroup"/>
                    </m:oMathParaPr>
                    <m:oMath xmlns:m="http://schemas.openxmlformats.org/officeDocument/2006/math">
                      <m:r>
                        <a:rPr lang="es-ES" sz="2800" i="1">
                          <a:solidFill>
                            <a:schemeClr val="tx1"/>
                          </a:solidFill>
                          <a:latin typeface="Cambria Math" panose="02040503050406030204" pitchFamily="18" charset="0"/>
                        </a:rPr>
                        <m:t>𝑏</m:t>
                      </m:r>
                      <m:d>
                        <m:dPr>
                          <m:ctrlPr>
                            <a:rPr lang="es-ES" sz="2800" i="1">
                              <a:solidFill>
                                <a:schemeClr val="tx1"/>
                              </a:solidFill>
                              <a:latin typeface="Cambria Math" panose="02040503050406030204" pitchFamily="18" charset="0"/>
                            </a:rPr>
                          </m:ctrlPr>
                        </m:dPr>
                        <m:e>
                          <m:r>
                            <a:rPr lang="es-ES" sz="2800" i="1">
                              <a:solidFill>
                                <a:schemeClr val="tx1"/>
                              </a:solidFill>
                              <a:latin typeface="Cambria Math" panose="02040503050406030204" pitchFamily="18" charset="0"/>
                            </a:rPr>
                            <m:t>𝑖</m:t>
                          </m:r>
                        </m:e>
                      </m:d>
                      <m:r>
                        <a:rPr lang="es-ES" sz="2800" b="0" i="1" smtClean="0">
                          <a:solidFill>
                            <a:schemeClr val="tx1"/>
                          </a:solidFill>
                          <a:latin typeface="Cambria Math" panose="02040503050406030204" pitchFamily="18" charset="0"/>
                        </a:rPr>
                        <m:t>=</m:t>
                      </m:r>
                      <m:func>
                        <m:funcPr>
                          <m:ctrlPr>
                            <a:rPr lang="es-ES" sz="2800" b="0" i="1" smtClean="0">
                              <a:solidFill>
                                <a:schemeClr val="tx1"/>
                              </a:solidFill>
                              <a:latin typeface="Cambria Math" panose="02040503050406030204" pitchFamily="18" charset="0"/>
                            </a:rPr>
                          </m:ctrlPr>
                        </m:funcPr>
                        <m:fName>
                          <m:limLow>
                            <m:limLowPr>
                              <m:ctrlPr>
                                <a:rPr lang="es-ES" sz="2800" b="0" i="1" smtClean="0">
                                  <a:solidFill>
                                    <a:schemeClr val="tx1"/>
                                  </a:solidFill>
                                  <a:latin typeface="Cambria Math" panose="02040503050406030204" pitchFamily="18" charset="0"/>
                                </a:rPr>
                              </m:ctrlPr>
                            </m:limLowPr>
                            <m:e>
                              <m:r>
                                <m:rPr>
                                  <m:sty m:val="p"/>
                                </m:rPr>
                                <a:rPr lang="es-ES" sz="2800" b="0" i="0" smtClean="0">
                                  <a:solidFill>
                                    <a:schemeClr val="tx1"/>
                                  </a:solidFill>
                                  <a:latin typeface="Cambria Math" panose="02040503050406030204" pitchFamily="18" charset="0"/>
                                </a:rPr>
                                <m:t>min</m:t>
                              </m:r>
                            </m:e>
                            <m:lim>
                              <m:r>
                                <a:rPr lang="es-ES" sz="2800" b="0" i="1" smtClean="0">
                                  <a:solidFill>
                                    <a:schemeClr val="tx1"/>
                                  </a:solidFill>
                                  <a:latin typeface="Cambria Math" panose="02040503050406030204" pitchFamily="18" charset="0"/>
                                </a:rPr>
                                <m:t>𝐽</m:t>
                              </m:r>
                              <m:r>
                                <a:rPr lang="es-ES" sz="2800" b="0" i="1" smtClean="0">
                                  <a:solidFill>
                                    <a:schemeClr val="tx1"/>
                                  </a:solidFill>
                                  <a:latin typeface="Cambria Math" panose="02040503050406030204" pitchFamily="18" charset="0"/>
                                </a:rPr>
                                <m:t>≠</m:t>
                              </m:r>
                              <m:r>
                                <a:rPr lang="es-ES" sz="2800" b="0" i="1" smtClean="0">
                                  <a:solidFill>
                                    <a:schemeClr val="tx1"/>
                                  </a:solidFill>
                                  <a:latin typeface="Cambria Math" panose="02040503050406030204" pitchFamily="18" charset="0"/>
                                </a:rPr>
                                <m:t>𝐼</m:t>
                              </m:r>
                            </m:lim>
                          </m:limLow>
                        </m:fName>
                        <m:e>
                          <m:f>
                            <m:fPr>
                              <m:ctrlPr>
                                <a:rPr lang="es-ES" sz="2800" b="0" i="1" smtClean="0">
                                  <a:solidFill>
                                    <a:schemeClr val="tx1"/>
                                  </a:solidFill>
                                  <a:latin typeface="Cambria Math" panose="02040503050406030204" pitchFamily="18" charset="0"/>
                                </a:rPr>
                              </m:ctrlPr>
                            </m:fPr>
                            <m:num>
                              <m:r>
                                <a:rPr lang="es-ES" sz="2800" b="0" i="1" smtClean="0">
                                  <a:solidFill>
                                    <a:schemeClr val="tx1"/>
                                  </a:solidFill>
                                  <a:latin typeface="Cambria Math" panose="02040503050406030204" pitchFamily="18" charset="0"/>
                                </a:rPr>
                                <m:t>1</m:t>
                              </m:r>
                            </m:num>
                            <m:den>
                              <m:d>
                                <m:dPr>
                                  <m:begChr m:val="|"/>
                                  <m:endChr m:val="|"/>
                                  <m:ctrlPr>
                                    <a:rPr lang="es-ES" sz="2800" b="0" i="1" smtClean="0">
                                      <a:solidFill>
                                        <a:schemeClr val="tx1"/>
                                      </a:solidFill>
                                      <a:latin typeface="Cambria Math" panose="02040503050406030204" pitchFamily="18" charset="0"/>
                                    </a:rPr>
                                  </m:ctrlPr>
                                </m:dPr>
                                <m:e>
                                  <m:sSub>
                                    <m:sSubPr>
                                      <m:ctrlPr>
                                        <a:rPr lang="es-ES" sz="2800" b="0" i="1" smtClean="0">
                                          <a:solidFill>
                                            <a:schemeClr val="tx1"/>
                                          </a:solidFill>
                                          <a:latin typeface="Cambria Math" panose="02040503050406030204" pitchFamily="18" charset="0"/>
                                        </a:rPr>
                                      </m:ctrlPr>
                                    </m:sSubPr>
                                    <m:e>
                                      <m:r>
                                        <a:rPr lang="es-ES" sz="2800" b="0" i="1" smtClean="0">
                                          <a:solidFill>
                                            <a:schemeClr val="tx1"/>
                                          </a:solidFill>
                                          <a:latin typeface="Cambria Math" panose="02040503050406030204" pitchFamily="18" charset="0"/>
                                        </a:rPr>
                                        <m:t>𝐶</m:t>
                                      </m:r>
                                    </m:e>
                                    <m:sub>
                                      <m:r>
                                        <a:rPr lang="es-ES" sz="2800" b="0" i="1" smtClean="0">
                                          <a:solidFill>
                                            <a:schemeClr val="tx1"/>
                                          </a:solidFill>
                                          <a:latin typeface="Cambria Math" panose="02040503050406030204" pitchFamily="18" charset="0"/>
                                        </a:rPr>
                                        <m:t>𝐽</m:t>
                                      </m:r>
                                    </m:sub>
                                  </m:sSub>
                                </m:e>
                              </m:d>
                            </m:den>
                          </m:f>
                          <m:nary>
                            <m:naryPr>
                              <m:chr m:val="∑"/>
                              <m:supHide m:val="on"/>
                              <m:ctrlPr>
                                <a:rPr lang="es-ES" sz="2800" b="0" i="1" smtClean="0">
                                  <a:solidFill>
                                    <a:schemeClr val="tx1"/>
                                  </a:solidFill>
                                  <a:latin typeface="Cambria Math" panose="02040503050406030204" pitchFamily="18" charset="0"/>
                                </a:rPr>
                              </m:ctrlPr>
                            </m:naryPr>
                            <m:sub>
                              <m:r>
                                <m:rPr>
                                  <m:brk m:alnAt="7"/>
                                </m:rPr>
                                <a:rPr lang="es-ES" sz="2800" b="0" i="1" smtClean="0">
                                  <a:solidFill>
                                    <a:schemeClr val="tx1"/>
                                  </a:solidFill>
                                  <a:latin typeface="Cambria Math" panose="02040503050406030204" pitchFamily="18" charset="0"/>
                                </a:rPr>
                                <m:t>𝑗</m:t>
                              </m:r>
                              <m:r>
                                <a:rPr lang="es-ES" sz="2800" b="0" i="1" smtClean="0">
                                  <a:solidFill>
                                    <a:schemeClr val="tx1"/>
                                  </a:solidFill>
                                  <a:latin typeface="Cambria Math" panose="02040503050406030204" pitchFamily="18" charset="0"/>
                                </a:rPr>
                                <m:t>∈</m:t>
                              </m:r>
                              <m:sSub>
                                <m:sSubPr>
                                  <m:ctrlPr>
                                    <a:rPr lang="es-ES" sz="2800" b="0" i="1" smtClean="0">
                                      <a:solidFill>
                                        <a:schemeClr val="tx1"/>
                                      </a:solidFill>
                                      <a:latin typeface="Cambria Math" panose="02040503050406030204" pitchFamily="18" charset="0"/>
                                    </a:rPr>
                                  </m:ctrlPr>
                                </m:sSubPr>
                                <m:e>
                                  <m:r>
                                    <a:rPr lang="es-ES" sz="2800" b="0" i="1" smtClean="0">
                                      <a:solidFill>
                                        <a:schemeClr val="tx1"/>
                                      </a:solidFill>
                                      <a:latin typeface="Cambria Math" panose="02040503050406030204" pitchFamily="18" charset="0"/>
                                    </a:rPr>
                                    <m:t>𝐶</m:t>
                                  </m:r>
                                </m:e>
                                <m:sub>
                                  <m:r>
                                    <a:rPr lang="es-ES" sz="2800" b="0" i="1" smtClean="0">
                                      <a:solidFill>
                                        <a:schemeClr val="tx1"/>
                                      </a:solidFill>
                                      <a:latin typeface="Cambria Math" panose="02040503050406030204" pitchFamily="18" charset="0"/>
                                    </a:rPr>
                                    <m:t>𝑗</m:t>
                                  </m:r>
                                </m:sub>
                              </m:sSub>
                            </m:sub>
                            <m:sup/>
                            <m:e>
                              <m:r>
                                <a:rPr lang="es-ES" sz="2800" b="0" i="1" smtClean="0">
                                  <a:solidFill>
                                    <a:schemeClr val="tx1"/>
                                  </a:solidFill>
                                  <a:latin typeface="Cambria Math" panose="02040503050406030204" pitchFamily="18" charset="0"/>
                                </a:rPr>
                                <m:t>𝑑</m:t>
                              </m:r>
                              <m:d>
                                <m:dPr>
                                  <m:ctrlPr>
                                    <a:rPr lang="es-ES" sz="2800" b="0" i="1" smtClean="0">
                                      <a:solidFill>
                                        <a:schemeClr val="tx1"/>
                                      </a:solidFill>
                                      <a:latin typeface="Cambria Math" panose="02040503050406030204" pitchFamily="18" charset="0"/>
                                    </a:rPr>
                                  </m:ctrlPr>
                                </m:dPr>
                                <m:e>
                                  <m:r>
                                    <a:rPr lang="es-ES" sz="2800" b="0" i="1" smtClean="0">
                                      <a:solidFill>
                                        <a:schemeClr val="tx1"/>
                                      </a:solidFill>
                                      <a:latin typeface="Cambria Math" panose="02040503050406030204" pitchFamily="18" charset="0"/>
                                    </a:rPr>
                                    <m:t>𝑖</m:t>
                                  </m:r>
                                  <m:r>
                                    <a:rPr lang="es-ES" sz="2800" b="0" i="1" smtClean="0">
                                      <a:solidFill>
                                        <a:schemeClr val="tx1"/>
                                      </a:solidFill>
                                      <a:latin typeface="Cambria Math" panose="02040503050406030204" pitchFamily="18" charset="0"/>
                                    </a:rPr>
                                    <m:t>,</m:t>
                                  </m:r>
                                  <m:r>
                                    <a:rPr lang="es-ES" sz="2800" b="0" i="1" smtClean="0">
                                      <a:solidFill>
                                        <a:schemeClr val="tx1"/>
                                      </a:solidFill>
                                      <a:latin typeface="Cambria Math" panose="02040503050406030204" pitchFamily="18" charset="0"/>
                                    </a:rPr>
                                    <m:t>𝑗</m:t>
                                  </m:r>
                                </m:e>
                              </m:d>
                            </m:e>
                          </m:nary>
                        </m:e>
                      </m:func>
                    </m:oMath>
                  </m:oMathPara>
                </a14:m>
                <a:endParaRPr lang="es-CO" sz="2800" i="1" dirty="0">
                  <a:solidFill>
                    <a:schemeClr val="tx1"/>
                  </a:solidFill>
                  <a:latin typeface="Cambria Math" panose="02040503050406030204" pitchFamily="18" charset="0"/>
                </a:endParaRPr>
              </a:p>
            </p:txBody>
          </p:sp>
        </mc:Choice>
        <mc:Fallback xmlns="">
          <p:sp>
            <p:nvSpPr>
              <p:cNvPr id="6" name="Marcador de contenido 5">
                <a:extLst>
                  <a:ext uri="{FF2B5EF4-FFF2-40B4-BE49-F238E27FC236}">
                    <a16:creationId xmlns:a16="http://schemas.microsoft.com/office/drawing/2014/main" id="{D54C0FB8-447A-FFD3-A57C-43A53F7A5CC1}"/>
                  </a:ext>
                </a:extLst>
              </p:cNvPr>
              <p:cNvSpPr>
                <a:spLocks noGrp="1" noRot="1" noChangeAspect="1" noMove="1" noResize="1" noEditPoints="1" noAdjustHandles="1" noChangeArrowheads="1" noChangeShapeType="1" noTextEdit="1"/>
              </p:cNvSpPr>
              <p:nvPr>
                <p:ph idx="1"/>
              </p:nvPr>
            </p:nvSpPr>
            <p:spPr>
              <a:blipFill>
                <a:blip r:embed="rId3"/>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8844753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a:bodyPr>
          <a:lstStyle/>
          <a:p>
            <a:r>
              <a:rPr lang="es-ES" dirty="0"/>
              <a:t>Distancia </a:t>
            </a:r>
            <a:r>
              <a:rPr lang="es-ES" dirty="0" err="1"/>
              <a:t>Euclideana</a:t>
            </a:r>
            <a:r>
              <a:rPr lang="es-ES" dirty="0"/>
              <a:t>: ¿Cuál es la distancia entre Andrés y yo?</a:t>
            </a:r>
            <a:endParaRPr lang="en-CO" dirty="0"/>
          </a:p>
        </p:txBody>
      </p:sp>
      <p:pic>
        <p:nvPicPr>
          <p:cNvPr id="4098" name="Picture 2">
            <a:extLst>
              <a:ext uri="{FF2B5EF4-FFF2-40B4-BE49-F238E27FC236}">
                <a16:creationId xmlns:a16="http://schemas.microsoft.com/office/drawing/2014/main" id="{FA87FF79-8A60-30C5-FD3F-C59BD39B0E1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b="35351"/>
          <a:stretch/>
        </p:blipFill>
        <p:spPr bwMode="auto">
          <a:xfrm>
            <a:off x="7406169" y="2590800"/>
            <a:ext cx="3933825" cy="25431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FDF2E67-6C29-FB27-93DC-96B298D1D13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4600" b="99600" l="2600" r="96200">
                        <a14:foregroundMark x1="38000" y1="10800" x2="55400" y2="8800"/>
                        <a14:foregroundMark x1="55400" y1="8800" x2="57400" y2="9400"/>
                        <a14:foregroundMark x1="31200" y1="70800" x2="15000" y2="89400"/>
                        <a14:foregroundMark x1="15000" y1="89400" x2="40000" y2="99600"/>
                        <a14:foregroundMark x1="40000" y1="99600" x2="91400" y2="98600"/>
                        <a14:foregroundMark x1="91400" y1="98600" x2="88200" y2="80600"/>
                        <a14:foregroundMark x1="88200" y1="80600" x2="23400" y2="67800"/>
                        <a14:foregroundMark x1="23400" y1="67800" x2="12600" y2="75000"/>
                        <a14:foregroundMark x1="12600" y1="75000" x2="4600" y2="93400"/>
                        <a14:foregroundMark x1="4600" y1="93400" x2="65000" y2="87400"/>
                        <a14:foregroundMark x1="34000" y1="74200" x2="83400" y2="82600"/>
                        <a14:foregroundMark x1="83400" y1="82600" x2="95000" y2="95200"/>
                        <a14:foregroundMark x1="95000" y1="95200" x2="11600" y2="96800"/>
                        <a14:foregroundMark x1="11600" y1="96800" x2="12200" y2="85800"/>
                        <a14:foregroundMark x1="12200" y1="85800" x2="7400" y2="85000"/>
                        <a14:foregroundMark x1="47400" y1="4600" x2="52000" y2="5200"/>
                        <a14:foregroundMark x1="7400" y1="83200" x2="2800" y2="98200"/>
                        <a14:foregroundMark x1="90200" y1="78200" x2="96200" y2="99600"/>
                        <a14:foregroundMark x1="9600" y1="78400" x2="3600" y2="89800"/>
                        <a14:foregroundMark x1="3600" y1="89800" x2="8000" y2="83400"/>
                        <a14:foregroundMark x1="8200" y1="80200" x2="7600" y2="78000"/>
                        <a14:foregroundMark x1="7600" y1="78400" x2="8400" y2="79000"/>
                      </a14:backgroundRemoval>
                    </a14:imgEffect>
                  </a14:imgLayer>
                </a14:imgProps>
              </a:ext>
              <a:ext uri="{28A0092B-C50C-407E-A947-70E740481C1C}">
                <a14:useLocalDpi xmlns:a14="http://schemas.microsoft.com/office/drawing/2010/main" val="0"/>
              </a:ext>
            </a:extLst>
          </a:blip>
          <a:srcRect b="25400"/>
          <a:stretch/>
        </p:blipFill>
        <p:spPr bwMode="auto">
          <a:xfrm>
            <a:off x="1424163" y="2994910"/>
            <a:ext cx="2867381" cy="2139066"/>
          </a:xfrm>
          <a:prstGeom prst="rect">
            <a:avLst/>
          </a:prstGeom>
          <a:noFill/>
          <a:extLst>
            <a:ext uri="{909E8E84-426E-40DD-AFC4-6F175D3DCCD1}">
              <a14:hiddenFill xmlns:a14="http://schemas.microsoft.com/office/drawing/2010/main">
                <a:solidFill>
                  <a:srgbClr val="FFFFFF"/>
                </a:solidFill>
              </a14:hiddenFill>
            </a:ext>
          </a:extLst>
        </p:spPr>
      </p:pic>
      <p:sp>
        <p:nvSpPr>
          <p:cNvPr id="3" name="Corchetes 2">
            <a:extLst>
              <a:ext uri="{FF2B5EF4-FFF2-40B4-BE49-F238E27FC236}">
                <a16:creationId xmlns:a16="http://schemas.microsoft.com/office/drawing/2014/main" id="{4B79C9A7-0F8C-F7FC-EF1E-6E0F1693DF5E}"/>
              </a:ext>
            </a:extLst>
          </p:cNvPr>
          <p:cNvSpPr/>
          <p:nvPr/>
        </p:nvSpPr>
        <p:spPr>
          <a:xfrm>
            <a:off x="4553483" y="3114675"/>
            <a:ext cx="1266469" cy="3371850"/>
          </a:xfrm>
          <a:prstGeom prst="bracketPair">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4" name="Corchetes 3">
            <a:extLst>
              <a:ext uri="{FF2B5EF4-FFF2-40B4-BE49-F238E27FC236}">
                <a16:creationId xmlns:a16="http://schemas.microsoft.com/office/drawing/2014/main" id="{F9AA9336-98DD-5347-36CE-DE49622183C4}"/>
              </a:ext>
            </a:extLst>
          </p:cNvPr>
          <p:cNvSpPr/>
          <p:nvPr/>
        </p:nvSpPr>
        <p:spPr>
          <a:xfrm>
            <a:off x="6343829" y="3114675"/>
            <a:ext cx="1266469" cy="3371850"/>
          </a:xfrm>
          <a:prstGeom prst="bracketPair">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5" name="CuadroTexto 4">
            <a:extLst>
              <a:ext uri="{FF2B5EF4-FFF2-40B4-BE49-F238E27FC236}">
                <a16:creationId xmlns:a16="http://schemas.microsoft.com/office/drawing/2014/main" id="{28255AC6-AC7A-6046-7835-6C404D9AB054}"/>
              </a:ext>
            </a:extLst>
          </p:cNvPr>
          <p:cNvSpPr txBox="1"/>
          <p:nvPr/>
        </p:nvSpPr>
        <p:spPr>
          <a:xfrm>
            <a:off x="4746532" y="3710500"/>
            <a:ext cx="880369" cy="707886"/>
          </a:xfrm>
          <a:prstGeom prst="rect">
            <a:avLst/>
          </a:prstGeom>
          <a:noFill/>
        </p:spPr>
        <p:txBody>
          <a:bodyPr wrap="none" rtlCol="0">
            <a:spAutoFit/>
          </a:bodyPr>
          <a:lstStyle/>
          <a:p>
            <a:pPr algn="ctr"/>
            <a:r>
              <a:rPr lang="es-ES" sz="4000" b="1" dirty="0"/>
              <a:t>24</a:t>
            </a:r>
            <a:endParaRPr lang="es-CO" sz="4000" b="1" dirty="0"/>
          </a:p>
        </p:txBody>
      </p:sp>
      <p:sp>
        <p:nvSpPr>
          <p:cNvPr id="6" name="CuadroTexto 5">
            <a:extLst>
              <a:ext uri="{FF2B5EF4-FFF2-40B4-BE49-F238E27FC236}">
                <a16:creationId xmlns:a16="http://schemas.microsoft.com/office/drawing/2014/main" id="{072567CD-8A67-3C35-35A1-C96F2309A97E}"/>
              </a:ext>
            </a:extLst>
          </p:cNvPr>
          <p:cNvSpPr txBox="1"/>
          <p:nvPr/>
        </p:nvSpPr>
        <p:spPr>
          <a:xfrm>
            <a:off x="4572606" y="5241924"/>
            <a:ext cx="1228220" cy="707886"/>
          </a:xfrm>
          <a:prstGeom prst="rect">
            <a:avLst/>
          </a:prstGeom>
          <a:noFill/>
        </p:spPr>
        <p:txBody>
          <a:bodyPr wrap="none" rtlCol="0">
            <a:spAutoFit/>
          </a:bodyPr>
          <a:lstStyle/>
          <a:p>
            <a:pPr algn="ctr"/>
            <a:r>
              <a:rPr lang="es-ES" sz="4000" b="1" dirty="0"/>
              <a:t>180</a:t>
            </a:r>
            <a:endParaRPr lang="es-CO" sz="4000" b="1" dirty="0"/>
          </a:p>
        </p:txBody>
      </p:sp>
      <p:sp>
        <p:nvSpPr>
          <p:cNvPr id="7" name="CuadroTexto 6">
            <a:extLst>
              <a:ext uri="{FF2B5EF4-FFF2-40B4-BE49-F238E27FC236}">
                <a16:creationId xmlns:a16="http://schemas.microsoft.com/office/drawing/2014/main" id="{9B11A6BF-6B63-FCDA-60D2-DA8A31B7D003}"/>
              </a:ext>
            </a:extLst>
          </p:cNvPr>
          <p:cNvSpPr txBox="1"/>
          <p:nvPr/>
        </p:nvSpPr>
        <p:spPr>
          <a:xfrm>
            <a:off x="6362951" y="5241924"/>
            <a:ext cx="1228221" cy="707886"/>
          </a:xfrm>
          <a:prstGeom prst="rect">
            <a:avLst/>
          </a:prstGeom>
          <a:noFill/>
        </p:spPr>
        <p:txBody>
          <a:bodyPr wrap="none" rtlCol="0">
            <a:spAutoFit/>
          </a:bodyPr>
          <a:lstStyle/>
          <a:p>
            <a:pPr algn="ctr"/>
            <a:r>
              <a:rPr lang="es-ES" sz="4000" b="1" dirty="0"/>
              <a:t>176</a:t>
            </a:r>
            <a:endParaRPr lang="es-CO" sz="4000" b="1" dirty="0"/>
          </a:p>
        </p:txBody>
      </p:sp>
      <p:sp>
        <p:nvSpPr>
          <p:cNvPr id="8" name="CuadroTexto 7">
            <a:extLst>
              <a:ext uri="{FF2B5EF4-FFF2-40B4-BE49-F238E27FC236}">
                <a16:creationId xmlns:a16="http://schemas.microsoft.com/office/drawing/2014/main" id="{2B391E51-F54F-01C6-1F37-025C7F1E279C}"/>
              </a:ext>
            </a:extLst>
          </p:cNvPr>
          <p:cNvSpPr txBox="1"/>
          <p:nvPr/>
        </p:nvSpPr>
        <p:spPr>
          <a:xfrm>
            <a:off x="6556003" y="3710500"/>
            <a:ext cx="880370" cy="707886"/>
          </a:xfrm>
          <a:prstGeom prst="rect">
            <a:avLst/>
          </a:prstGeom>
          <a:noFill/>
        </p:spPr>
        <p:txBody>
          <a:bodyPr wrap="none" rtlCol="0">
            <a:spAutoFit/>
          </a:bodyPr>
          <a:lstStyle/>
          <a:p>
            <a:pPr algn="ctr"/>
            <a:r>
              <a:rPr lang="es-ES" sz="4000" b="1" dirty="0"/>
              <a:t>30</a:t>
            </a:r>
            <a:endParaRPr lang="es-CO" sz="4000" b="1" dirty="0"/>
          </a:p>
        </p:txBody>
      </p:sp>
      <p:sp>
        <p:nvSpPr>
          <p:cNvPr id="9" name="CuadroTexto 8">
            <a:extLst>
              <a:ext uri="{FF2B5EF4-FFF2-40B4-BE49-F238E27FC236}">
                <a16:creationId xmlns:a16="http://schemas.microsoft.com/office/drawing/2014/main" id="{737B06A6-D437-F692-2F21-F726448AB527}"/>
              </a:ext>
            </a:extLst>
          </p:cNvPr>
          <p:cNvSpPr txBox="1"/>
          <p:nvPr/>
        </p:nvSpPr>
        <p:spPr>
          <a:xfrm>
            <a:off x="7845467" y="2653010"/>
            <a:ext cx="1285875" cy="461665"/>
          </a:xfrm>
          <a:prstGeom prst="rect">
            <a:avLst/>
          </a:prstGeom>
          <a:noFill/>
        </p:spPr>
        <p:txBody>
          <a:bodyPr wrap="square" rtlCol="0">
            <a:spAutoFit/>
          </a:bodyPr>
          <a:lstStyle/>
          <a:p>
            <a:pPr algn="ctr"/>
            <a:r>
              <a:rPr lang="es-ES" sz="2400" b="1" dirty="0"/>
              <a:t>Edad</a:t>
            </a:r>
            <a:endParaRPr lang="es-CO" sz="2400" b="1" dirty="0"/>
          </a:p>
        </p:txBody>
      </p:sp>
      <p:cxnSp>
        <p:nvCxnSpPr>
          <p:cNvPr id="11" name="Conector recto de flecha 10">
            <a:extLst>
              <a:ext uri="{FF2B5EF4-FFF2-40B4-BE49-F238E27FC236}">
                <a16:creationId xmlns:a16="http://schemas.microsoft.com/office/drawing/2014/main" id="{E20A48E6-4B38-EAFE-2305-237D12819E8B}"/>
              </a:ext>
            </a:extLst>
          </p:cNvPr>
          <p:cNvCxnSpPr/>
          <p:nvPr/>
        </p:nvCxnSpPr>
        <p:spPr>
          <a:xfrm flipH="1">
            <a:off x="7436373" y="3056730"/>
            <a:ext cx="861531" cy="74771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CuadroTexto 11">
            <a:extLst>
              <a:ext uri="{FF2B5EF4-FFF2-40B4-BE49-F238E27FC236}">
                <a16:creationId xmlns:a16="http://schemas.microsoft.com/office/drawing/2014/main" id="{6FA79F43-4595-FE23-C027-894C8C7040E2}"/>
              </a:ext>
            </a:extLst>
          </p:cNvPr>
          <p:cNvSpPr txBox="1"/>
          <p:nvPr/>
        </p:nvSpPr>
        <p:spPr>
          <a:xfrm>
            <a:off x="2821714" y="6021545"/>
            <a:ext cx="1285875" cy="461665"/>
          </a:xfrm>
          <a:prstGeom prst="rect">
            <a:avLst/>
          </a:prstGeom>
          <a:noFill/>
        </p:spPr>
        <p:txBody>
          <a:bodyPr wrap="square" rtlCol="0">
            <a:spAutoFit/>
          </a:bodyPr>
          <a:lstStyle/>
          <a:p>
            <a:pPr algn="ctr"/>
            <a:r>
              <a:rPr lang="es-ES" sz="2400" b="1" dirty="0"/>
              <a:t>Altura</a:t>
            </a:r>
            <a:endParaRPr lang="es-CO" sz="2400" b="1" dirty="0"/>
          </a:p>
        </p:txBody>
      </p:sp>
      <p:cxnSp>
        <p:nvCxnSpPr>
          <p:cNvPr id="13" name="Conector recto de flecha 12">
            <a:extLst>
              <a:ext uri="{FF2B5EF4-FFF2-40B4-BE49-F238E27FC236}">
                <a16:creationId xmlns:a16="http://schemas.microsoft.com/office/drawing/2014/main" id="{C9C2FC67-EF0F-0D2C-496F-0DA85C875A36}"/>
              </a:ext>
            </a:extLst>
          </p:cNvPr>
          <p:cNvCxnSpPr>
            <a:cxnSpLocks/>
          </p:cNvCxnSpPr>
          <p:nvPr/>
        </p:nvCxnSpPr>
        <p:spPr>
          <a:xfrm flipV="1">
            <a:off x="4107589" y="5839169"/>
            <a:ext cx="616811" cy="364752"/>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5511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2" name="Conector recto 21">
            <a:extLst>
              <a:ext uri="{FF2B5EF4-FFF2-40B4-BE49-F238E27FC236}">
                <a16:creationId xmlns:a16="http://schemas.microsoft.com/office/drawing/2014/main" id="{5AD0C3CA-8690-2DB6-6398-25F40323AF11}"/>
              </a:ext>
            </a:extLst>
          </p:cNvPr>
          <p:cNvCxnSpPr>
            <a:stCxn id="19" idx="1"/>
            <a:endCxn id="20" idx="1"/>
          </p:cNvCxnSpPr>
          <p:nvPr/>
        </p:nvCxnSpPr>
        <p:spPr>
          <a:xfrm>
            <a:off x="5009539" y="3352802"/>
            <a:ext cx="2110820" cy="1839329"/>
          </a:xfrm>
          <a:prstGeom prst="line">
            <a:avLst/>
          </a:prstGeom>
          <a:ln>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a:bodyPr>
          <a:lstStyle/>
          <a:p>
            <a:r>
              <a:rPr lang="es-ES" dirty="0"/>
              <a:t>Distancia </a:t>
            </a:r>
            <a:r>
              <a:rPr lang="es-ES" dirty="0" err="1"/>
              <a:t>Euclideana</a:t>
            </a:r>
            <a:r>
              <a:rPr lang="es-ES" dirty="0"/>
              <a:t>: ¿Cuál es la distancia entre Andrés y yo?</a:t>
            </a:r>
            <a:endParaRPr lang="en-CO" dirty="0"/>
          </a:p>
        </p:txBody>
      </p:sp>
      <p:pic>
        <p:nvPicPr>
          <p:cNvPr id="4098" name="Picture 2">
            <a:extLst>
              <a:ext uri="{FF2B5EF4-FFF2-40B4-BE49-F238E27FC236}">
                <a16:creationId xmlns:a16="http://schemas.microsoft.com/office/drawing/2014/main" id="{FA87FF79-8A60-30C5-FD3F-C59BD39B0E1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b="35351"/>
          <a:stretch/>
        </p:blipFill>
        <p:spPr bwMode="auto">
          <a:xfrm>
            <a:off x="7162370" y="4345491"/>
            <a:ext cx="1213956" cy="7848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FDF2E67-6C29-FB27-93DC-96B298D1D13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4600" b="99600" l="2600" r="96200">
                        <a14:foregroundMark x1="38000" y1="10800" x2="55400" y2="8800"/>
                        <a14:foregroundMark x1="55400" y1="8800" x2="57400" y2="9400"/>
                        <a14:foregroundMark x1="31200" y1="70800" x2="15000" y2="89400"/>
                        <a14:foregroundMark x1="15000" y1="89400" x2="40000" y2="99600"/>
                        <a14:foregroundMark x1="40000" y1="99600" x2="91400" y2="98600"/>
                        <a14:foregroundMark x1="91400" y1="98600" x2="88200" y2="80600"/>
                        <a14:foregroundMark x1="88200" y1="80600" x2="23400" y2="67800"/>
                        <a14:foregroundMark x1="23400" y1="67800" x2="12600" y2="75000"/>
                        <a14:foregroundMark x1="12600" y1="75000" x2="4600" y2="93400"/>
                        <a14:foregroundMark x1="4600" y1="93400" x2="65000" y2="87400"/>
                        <a14:foregroundMark x1="34000" y1="74200" x2="83400" y2="82600"/>
                        <a14:foregroundMark x1="83400" y1="82600" x2="95000" y2="95200"/>
                        <a14:foregroundMark x1="95000" y1="95200" x2="11600" y2="96800"/>
                        <a14:foregroundMark x1="11600" y1="96800" x2="12200" y2="85800"/>
                        <a14:foregroundMark x1="12200" y1="85800" x2="7400" y2="85000"/>
                        <a14:foregroundMark x1="47400" y1="4600" x2="52000" y2="5200"/>
                        <a14:foregroundMark x1="7400" y1="83200" x2="2800" y2="98200"/>
                        <a14:foregroundMark x1="90200" y1="78200" x2="96200" y2="99600"/>
                        <a14:foregroundMark x1="9600" y1="78400" x2="3600" y2="89800"/>
                        <a14:foregroundMark x1="3600" y1="89800" x2="8000" y2="83400"/>
                        <a14:foregroundMark x1="8200" y1="80200" x2="7600" y2="78000"/>
                        <a14:foregroundMark x1="7600" y1="78400" x2="8400" y2="79000"/>
                      </a14:backgroundRemoval>
                    </a14:imgEffect>
                  </a14:imgLayer>
                </a14:imgProps>
              </a:ext>
              <a:ext uri="{28A0092B-C50C-407E-A947-70E740481C1C}">
                <a14:useLocalDpi xmlns:a14="http://schemas.microsoft.com/office/drawing/2010/main" val="0"/>
              </a:ext>
            </a:extLst>
          </a:blip>
          <a:srcRect b="25400"/>
          <a:stretch/>
        </p:blipFill>
        <p:spPr bwMode="auto">
          <a:xfrm>
            <a:off x="5220657" y="2573374"/>
            <a:ext cx="1019706" cy="760701"/>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28255AC6-AC7A-6046-7835-6C404D9AB054}"/>
              </a:ext>
            </a:extLst>
          </p:cNvPr>
          <p:cNvSpPr txBox="1"/>
          <p:nvPr/>
        </p:nvSpPr>
        <p:spPr>
          <a:xfrm>
            <a:off x="4858281" y="5983325"/>
            <a:ext cx="428322" cy="307777"/>
          </a:xfrm>
          <a:prstGeom prst="rect">
            <a:avLst/>
          </a:prstGeom>
          <a:noFill/>
        </p:spPr>
        <p:txBody>
          <a:bodyPr wrap="none" rtlCol="0">
            <a:spAutoFit/>
          </a:bodyPr>
          <a:lstStyle/>
          <a:p>
            <a:pPr algn="ctr"/>
            <a:r>
              <a:rPr lang="es-ES" sz="1400" b="1" dirty="0"/>
              <a:t>24</a:t>
            </a:r>
            <a:endParaRPr lang="es-CO" sz="1400" b="1" dirty="0"/>
          </a:p>
        </p:txBody>
      </p:sp>
      <p:sp>
        <p:nvSpPr>
          <p:cNvPr id="6" name="CuadroTexto 5">
            <a:extLst>
              <a:ext uri="{FF2B5EF4-FFF2-40B4-BE49-F238E27FC236}">
                <a16:creationId xmlns:a16="http://schemas.microsoft.com/office/drawing/2014/main" id="{072567CD-8A67-3C35-35A1-C96F2309A97E}"/>
              </a:ext>
            </a:extLst>
          </p:cNvPr>
          <p:cNvSpPr txBox="1"/>
          <p:nvPr/>
        </p:nvSpPr>
        <p:spPr>
          <a:xfrm>
            <a:off x="3667951" y="3254577"/>
            <a:ext cx="550151" cy="307777"/>
          </a:xfrm>
          <a:prstGeom prst="rect">
            <a:avLst/>
          </a:prstGeom>
          <a:noFill/>
        </p:spPr>
        <p:txBody>
          <a:bodyPr wrap="none" rtlCol="0">
            <a:spAutoFit/>
          </a:bodyPr>
          <a:lstStyle/>
          <a:p>
            <a:pPr algn="ctr"/>
            <a:r>
              <a:rPr lang="es-ES" sz="1400" b="1" dirty="0"/>
              <a:t>180</a:t>
            </a:r>
            <a:endParaRPr lang="es-CO" sz="1400" b="1" dirty="0"/>
          </a:p>
        </p:txBody>
      </p:sp>
      <p:sp>
        <p:nvSpPr>
          <p:cNvPr id="7" name="CuadroTexto 6">
            <a:extLst>
              <a:ext uri="{FF2B5EF4-FFF2-40B4-BE49-F238E27FC236}">
                <a16:creationId xmlns:a16="http://schemas.microsoft.com/office/drawing/2014/main" id="{9B11A6BF-6B63-FCDA-60D2-DA8A31B7D003}"/>
              </a:ext>
            </a:extLst>
          </p:cNvPr>
          <p:cNvSpPr txBox="1"/>
          <p:nvPr/>
        </p:nvSpPr>
        <p:spPr>
          <a:xfrm>
            <a:off x="3667951" y="5067134"/>
            <a:ext cx="550151" cy="307777"/>
          </a:xfrm>
          <a:prstGeom prst="rect">
            <a:avLst/>
          </a:prstGeom>
          <a:noFill/>
        </p:spPr>
        <p:txBody>
          <a:bodyPr wrap="none" rtlCol="0">
            <a:spAutoFit/>
          </a:bodyPr>
          <a:lstStyle/>
          <a:p>
            <a:pPr algn="ctr"/>
            <a:r>
              <a:rPr lang="es-ES" sz="1400" b="1" dirty="0"/>
              <a:t>176</a:t>
            </a:r>
            <a:endParaRPr lang="es-CO" sz="1400" b="1" dirty="0"/>
          </a:p>
        </p:txBody>
      </p:sp>
      <p:sp>
        <p:nvSpPr>
          <p:cNvPr id="8" name="CuadroTexto 7">
            <a:extLst>
              <a:ext uri="{FF2B5EF4-FFF2-40B4-BE49-F238E27FC236}">
                <a16:creationId xmlns:a16="http://schemas.microsoft.com/office/drawing/2014/main" id="{2B391E51-F54F-01C6-1F37-025C7F1E279C}"/>
              </a:ext>
            </a:extLst>
          </p:cNvPr>
          <p:cNvSpPr txBox="1"/>
          <p:nvPr/>
        </p:nvSpPr>
        <p:spPr>
          <a:xfrm>
            <a:off x="6710802" y="5983324"/>
            <a:ext cx="880370" cy="307777"/>
          </a:xfrm>
          <a:prstGeom prst="rect">
            <a:avLst/>
          </a:prstGeom>
          <a:noFill/>
        </p:spPr>
        <p:txBody>
          <a:bodyPr wrap="square" rtlCol="0">
            <a:spAutoFit/>
          </a:bodyPr>
          <a:lstStyle/>
          <a:p>
            <a:pPr algn="ctr"/>
            <a:r>
              <a:rPr lang="es-ES" sz="1400" b="1" dirty="0"/>
              <a:t>30</a:t>
            </a:r>
            <a:endParaRPr lang="es-CO" sz="1400" b="1" dirty="0"/>
          </a:p>
        </p:txBody>
      </p:sp>
      <p:sp>
        <p:nvSpPr>
          <p:cNvPr id="9" name="CuadroTexto 8">
            <a:extLst>
              <a:ext uri="{FF2B5EF4-FFF2-40B4-BE49-F238E27FC236}">
                <a16:creationId xmlns:a16="http://schemas.microsoft.com/office/drawing/2014/main" id="{737B06A6-D437-F692-2F21-F726448AB527}"/>
              </a:ext>
            </a:extLst>
          </p:cNvPr>
          <p:cNvSpPr txBox="1"/>
          <p:nvPr/>
        </p:nvSpPr>
        <p:spPr>
          <a:xfrm>
            <a:off x="8210339" y="5682605"/>
            <a:ext cx="1285875" cy="461665"/>
          </a:xfrm>
          <a:prstGeom prst="rect">
            <a:avLst/>
          </a:prstGeom>
          <a:noFill/>
        </p:spPr>
        <p:txBody>
          <a:bodyPr wrap="square" rtlCol="0">
            <a:spAutoFit/>
          </a:bodyPr>
          <a:lstStyle/>
          <a:p>
            <a:pPr algn="ctr"/>
            <a:r>
              <a:rPr lang="es-ES" sz="2400" b="1" dirty="0"/>
              <a:t>Edad</a:t>
            </a:r>
            <a:endParaRPr lang="es-CO" sz="2400" b="1" dirty="0"/>
          </a:p>
        </p:txBody>
      </p:sp>
      <p:sp>
        <p:nvSpPr>
          <p:cNvPr id="12" name="CuadroTexto 11">
            <a:extLst>
              <a:ext uri="{FF2B5EF4-FFF2-40B4-BE49-F238E27FC236}">
                <a16:creationId xmlns:a16="http://schemas.microsoft.com/office/drawing/2014/main" id="{6FA79F43-4595-FE23-C027-894C8C7040E2}"/>
              </a:ext>
            </a:extLst>
          </p:cNvPr>
          <p:cNvSpPr txBox="1"/>
          <p:nvPr/>
        </p:nvSpPr>
        <p:spPr>
          <a:xfrm>
            <a:off x="3572406" y="2355320"/>
            <a:ext cx="1285875" cy="461665"/>
          </a:xfrm>
          <a:prstGeom prst="rect">
            <a:avLst/>
          </a:prstGeom>
          <a:noFill/>
        </p:spPr>
        <p:txBody>
          <a:bodyPr wrap="square" rtlCol="0">
            <a:spAutoFit/>
          </a:bodyPr>
          <a:lstStyle/>
          <a:p>
            <a:pPr algn="ctr"/>
            <a:r>
              <a:rPr lang="es-ES" sz="2400" b="1" dirty="0"/>
              <a:t>Altura</a:t>
            </a:r>
            <a:endParaRPr lang="es-CO" sz="2400" b="1" dirty="0"/>
          </a:p>
        </p:txBody>
      </p:sp>
      <p:cxnSp>
        <p:nvCxnSpPr>
          <p:cNvPr id="15" name="Conector recto de flecha 14">
            <a:extLst>
              <a:ext uri="{FF2B5EF4-FFF2-40B4-BE49-F238E27FC236}">
                <a16:creationId xmlns:a16="http://schemas.microsoft.com/office/drawing/2014/main" id="{9127DA3B-C777-592F-E478-EE8D5AD6AF8E}"/>
              </a:ext>
            </a:extLst>
          </p:cNvPr>
          <p:cNvCxnSpPr/>
          <p:nvPr/>
        </p:nvCxnSpPr>
        <p:spPr>
          <a:xfrm>
            <a:off x="4215344" y="2855913"/>
            <a:ext cx="0" cy="356409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53CFC7A4-06E0-2765-FAE5-D8615D877D86}"/>
              </a:ext>
            </a:extLst>
          </p:cNvPr>
          <p:cNvCxnSpPr>
            <a:cxnSpLocks/>
          </p:cNvCxnSpPr>
          <p:nvPr/>
        </p:nvCxnSpPr>
        <p:spPr>
          <a:xfrm flipH="1">
            <a:off x="3838575" y="5913438"/>
            <a:ext cx="437176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D6F6FF26-361D-89A2-0854-4730DECEF56D}"/>
              </a:ext>
            </a:extLst>
          </p:cNvPr>
          <p:cNvSpPr/>
          <p:nvPr/>
        </p:nvSpPr>
        <p:spPr>
          <a:xfrm>
            <a:off x="4997994" y="3341257"/>
            <a:ext cx="78832" cy="7883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a:extLst>
              <a:ext uri="{FF2B5EF4-FFF2-40B4-BE49-F238E27FC236}">
                <a16:creationId xmlns:a16="http://schemas.microsoft.com/office/drawing/2014/main" id="{E489676D-0578-8786-44BC-EA751C03FC20}"/>
              </a:ext>
            </a:extLst>
          </p:cNvPr>
          <p:cNvSpPr/>
          <p:nvPr/>
        </p:nvSpPr>
        <p:spPr>
          <a:xfrm>
            <a:off x="7108814" y="5180586"/>
            <a:ext cx="78832" cy="7883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7" name="CuadroTexto 26">
            <a:extLst>
              <a:ext uri="{FF2B5EF4-FFF2-40B4-BE49-F238E27FC236}">
                <a16:creationId xmlns:a16="http://schemas.microsoft.com/office/drawing/2014/main" id="{B831E640-D36E-6938-0C31-DB0B6716615E}"/>
              </a:ext>
            </a:extLst>
          </p:cNvPr>
          <p:cNvSpPr txBox="1"/>
          <p:nvPr/>
        </p:nvSpPr>
        <p:spPr>
          <a:xfrm>
            <a:off x="6240363" y="3939010"/>
            <a:ext cx="121828" cy="276999"/>
          </a:xfrm>
          <a:prstGeom prst="rect">
            <a:avLst/>
          </a:prstGeom>
          <a:noFill/>
        </p:spPr>
        <p:txBody>
          <a:bodyPr wrap="none" lIns="0" tIns="0" rIns="0" bIns="0" rtlCol="0">
            <a:spAutoFit/>
          </a:bodyPr>
          <a:lstStyle/>
          <a:p>
            <a:r>
              <a:rPr lang="es-ES" dirty="0"/>
              <a:t>?</a:t>
            </a:r>
            <a:endParaRPr lang="es-CO" dirty="0"/>
          </a:p>
        </p:txBody>
      </p:sp>
    </p:spTree>
    <p:extLst>
      <p:ext uri="{BB962C8B-B14F-4D97-AF65-F5344CB8AC3E}">
        <p14:creationId xmlns:p14="http://schemas.microsoft.com/office/powerpoint/2010/main" val="87843264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a:extLst>
              <a:ext uri="{FF2B5EF4-FFF2-40B4-BE49-F238E27FC236}">
                <a16:creationId xmlns:a16="http://schemas.microsoft.com/office/drawing/2014/main" id="{A7A90E3B-7135-83DE-BF0E-A26EE6BE4070}"/>
              </a:ext>
            </a:extLst>
          </p:cNvPr>
          <p:cNvCxnSpPr>
            <a:cxnSpLocks/>
          </p:cNvCxnSpPr>
          <p:nvPr/>
        </p:nvCxnSpPr>
        <p:spPr>
          <a:xfrm>
            <a:off x="5026570" y="3380673"/>
            <a:ext cx="0" cy="181145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5AD0C3CA-8690-2DB6-6398-25F40323AF11}"/>
              </a:ext>
            </a:extLst>
          </p:cNvPr>
          <p:cNvCxnSpPr>
            <a:stCxn id="19" idx="1"/>
            <a:endCxn id="20" idx="1"/>
          </p:cNvCxnSpPr>
          <p:nvPr/>
        </p:nvCxnSpPr>
        <p:spPr>
          <a:xfrm>
            <a:off x="5009539" y="3352802"/>
            <a:ext cx="2110820" cy="1839329"/>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a:bodyPr>
          <a:lstStyle/>
          <a:p>
            <a:r>
              <a:rPr lang="es-ES" dirty="0"/>
              <a:t>Distancia </a:t>
            </a:r>
            <a:r>
              <a:rPr lang="es-ES" dirty="0" err="1"/>
              <a:t>Euclideana</a:t>
            </a:r>
            <a:r>
              <a:rPr lang="es-ES" dirty="0"/>
              <a:t>: ¿Cuál es la distancia entre Andrés y yo?</a:t>
            </a:r>
            <a:endParaRPr lang="en-CO" dirty="0"/>
          </a:p>
        </p:txBody>
      </p:sp>
      <p:pic>
        <p:nvPicPr>
          <p:cNvPr id="4098" name="Picture 2">
            <a:extLst>
              <a:ext uri="{FF2B5EF4-FFF2-40B4-BE49-F238E27FC236}">
                <a16:creationId xmlns:a16="http://schemas.microsoft.com/office/drawing/2014/main" id="{FA87FF79-8A60-30C5-FD3F-C59BD39B0E1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b="35351"/>
          <a:stretch/>
        </p:blipFill>
        <p:spPr bwMode="auto">
          <a:xfrm>
            <a:off x="7162370" y="4345491"/>
            <a:ext cx="1213956" cy="7848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FDF2E67-6C29-FB27-93DC-96B298D1D13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4600" b="99600" l="2600" r="96200">
                        <a14:foregroundMark x1="38000" y1="10800" x2="55400" y2="8800"/>
                        <a14:foregroundMark x1="55400" y1="8800" x2="57400" y2="9400"/>
                        <a14:foregroundMark x1="31200" y1="70800" x2="15000" y2="89400"/>
                        <a14:foregroundMark x1="15000" y1="89400" x2="40000" y2="99600"/>
                        <a14:foregroundMark x1="40000" y1="99600" x2="91400" y2="98600"/>
                        <a14:foregroundMark x1="91400" y1="98600" x2="88200" y2="80600"/>
                        <a14:foregroundMark x1="88200" y1="80600" x2="23400" y2="67800"/>
                        <a14:foregroundMark x1="23400" y1="67800" x2="12600" y2="75000"/>
                        <a14:foregroundMark x1="12600" y1="75000" x2="4600" y2="93400"/>
                        <a14:foregroundMark x1="4600" y1="93400" x2="65000" y2="87400"/>
                        <a14:foregroundMark x1="34000" y1="74200" x2="83400" y2="82600"/>
                        <a14:foregroundMark x1="83400" y1="82600" x2="95000" y2="95200"/>
                        <a14:foregroundMark x1="95000" y1="95200" x2="11600" y2="96800"/>
                        <a14:foregroundMark x1="11600" y1="96800" x2="12200" y2="85800"/>
                        <a14:foregroundMark x1="12200" y1="85800" x2="7400" y2="85000"/>
                        <a14:foregroundMark x1="47400" y1="4600" x2="52000" y2="5200"/>
                        <a14:foregroundMark x1="7400" y1="83200" x2="2800" y2="98200"/>
                        <a14:foregroundMark x1="90200" y1="78200" x2="96200" y2="99600"/>
                        <a14:foregroundMark x1="9600" y1="78400" x2="3600" y2="89800"/>
                        <a14:foregroundMark x1="3600" y1="89800" x2="8000" y2="83400"/>
                        <a14:foregroundMark x1="8200" y1="80200" x2="7600" y2="78000"/>
                        <a14:foregroundMark x1="7600" y1="78400" x2="8400" y2="79000"/>
                      </a14:backgroundRemoval>
                    </a14:imgEffect>
                  </a14:imgLayer>
                </a14:imgProps>
              </a:ext>
              <a:ext uri="{28A0092B-C50C-407E-A947-70E740481C1C}">
                <a14:useLocalDpi xmlns:a14="http://schemas.microsoft.com/office/drawing/2010/main" val="0"/>
              </a:ext>
            </a:extLst>
          </a:blip>
          <a:srcRect b="25400"/>
          <a:stretch/>
        </p:blipFill>
        <p:spPr bwMode="auto">
          <a:xfrm>
            <a:off x="5220657" y="2573374"/>
            <a:ext cx="1019706" cy="760701"/>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28255AC6-AC7A-6046-7835-6C404D9AB054}"/>
              </a:ext>
            </a:extLst>
          </p:cNvPr>
          <p:cNvSpPr txBox="1"/>
          <p:nvPr/>
        </p:nvSpPr>
        <p:spPr>
          <a:xfrm>
            <a:off x="4858281" y="5983325"/>
            <a:ext cx="428322" cy="307777"/>
          </a:xfrm>
          <a:prstGeom prst="rect">
            <a:avLst/>
          </a:prstGeom>
          <a:noFill/>
        </p:spPr>
        <p:txBody>
          <a:bodyPr wrap="none" rtlCol="0">
            <a:spAutoFit/>
          </a:bodyPr>
          <a:lstStyle/>
          <a:p>
            <a:pPr algn="ctr"/>
            <a:r>
              <a:rPr lang="es-ES" sz="1400" b="1" dirty="0"/>
              <a:t>24</a:t>
            </a:r>
            <a:endParaRPr lang="es-CO" sz="1400" b="1" dirty="0"/>
          </a:p>
        </p:txBody>
      </p:sp>
      <p:sp>
        <p:nvSpPr>
          <p:cNvPr id="6" name="CuadroTexto 5">
            <a:extLst>
              <a:ext uri="{FF2B5EF4-FFF2-40B4-BE49-F238E27FC236}">
                <a16:creationId xmlns:a16="http://schemas.microsoft.com/office/drawing/2014/main" id="{072567CD-8A67-3C35-35A1-C96F2309A97E}"/>
              </a:ext>
            </a:extLst>
          </p:cNvPr>
          <p:cNvSpPr txBox="1"/>
          <p:nvPr/>
        </p:nvSpPr>
        <p:spPr>
          <a:xfrm>
            <a:off x="3667951" y="3254577"/>
            <a:ext cx="550151" cy="307777"/>
          </a:xfrm>
          <a:prstGeom prst="rect">
            <a:avLst/>
          </a:prstGeom>
          <a:noFill/>
        </p:spPr>
        <p:txBody>
          <a:bodyPr wrap="none" rtlCol="0">
            <a:spAutoFit/>
          </a:bodyPr>
          <a:lstStyle/>
          <a:p>
            <a:pPr algn="ctr"/>
            <a:r>
              <a:rPr lang="es-ES" sz="1400" b="1" dirty="0"/>
              <a:t>180</a:t>
            </a:r>
            <a:endParaRPr lang="es-CO" sz="1400" b="1" dirty="0"/>
          </a:p>
        </p:txBody>
      </p:sp>
      <p:sp>
        <p:nvSpPr>
          <p:cNvPr id="7" name="CuadroTexto 6">
            <a:extLst>
              <a:ext uri="{FF2B5EF4-FFF2-40B4-BE49-F238E27FC236}">
                <a16:creationId xmlns:a16="http://schemas.microsoft.com/office/drawing/2014/main" id="{9B11A6BF-6B63-FCDA-60D2-DA8A31B7D003}"/>
              </a:ext>
            </a:extLst>
          </p:cNvPr>
          <p:cNvSpPr txBox="1"/>
          <p:nvPr/>
        </p:nvSpPr>
        <p:spPr>
          <a:xfrm>
            <a:off x="3667951" y="5067134"/>
            <a:ext cx="550151" cy="307777"/>
          </a:xfrm>
          <a:prstGeom prst="rect">
            <a:avLst/>
          </a:prstGeom>
          <a:noFill/>
        </p:spPr>
        <p:txBody>
          <a:bodyPr wrap="none" rtlCol="0">
            <a:spAutoFit/>
          </a:bodyPr>
          <a:lstStyle/>
          <a:p>
            <a:pPr algn="ctr"/>
            <a:r>
              <a:rPr lang="es-ES" sz="1400" b="1" dirty="0"/>
              <a:t>176</a:t>
            </a:r>
            <a:endParaRPr lang="es-CO" sz="1400" b="1" dirty="0"/>
          </a:p>
        </p:txBody>
      </p:sp>
      <p:sp>
        <p:nvSpPr>
          <p:cNvPr id="8" name="CuadroTexto 7">
            <a:extLst>
              <a:ext uri="{FF2B5EF4-FFF2-40B4-BE49-F238E27FC236}">
                <a16:creationId xmlns:a16="http://schemas.microsoft.com/office/drawing/2014/main" id="{2B391E51-F54F-01C6-1F37-025C7F1E279C}"/>
              </a:ext>
            </a:extLst>
          </p:cNvPr>
          <p:cNvSpPr txBox="1"/>
          <p:nvPr/>
        </p:nvSpPr>
        <p:spPr>
          <a:xfrm>
            <a:off x="6710802" y="5983324"/>
            <a:ext cx="880370" cy="307777"/>
          </a:xfrm>
          <a:prstGeom prst="rect">
            <a:avLst/>
          </a:prstGeom>
          <a:noFill/>
        </p:spPr>
        <p:txBody>
          <a:bodyPr wrap="square" rtlCol="0">
            <a:spAutoFit/>
          </a:bodyPr>
          <a:lstStyle/>
          <a:p>
            <a:pPr algn="ctr"/>
            <a:r>
              <a:rPr lang="es-ES" sz="1400" b="1" dirty="0"/>
              <a:t>30</a:t>
            </a:r>
            <a:endParaRPr lang="es-CO" sz="1400" b="1" dirty="0"/>
          </a:p>
        </p:txBody>
      </p:sp>
      <p:sp>
        <p:nvSpPr>
          <p:cNvPr id="9" name="CuadroTexto 8">
            <a:extLst>
              <a:ext uri="{FF2B5EF4-FFF2-40B4-BE49-F238E27FC236}">
                <a16:creationId xmlns:a16="http://schemas.microsoft.com/office/drawing/2014/main" id="{737B06A6-D437-F692-2F21-F726448AB527}"/>
              </a:ext>
            </a:extLst>
          </p:cNvPr>
          <p:cNvSpPr txBox="1"/>
          <p:nvPr/>
        </p:nvSpPr>
        <p:spPr>
          <a:xfrm>
            <a:off x="8210339" y="5682605"/>
            <a:ext cx="1285875" cy="461665"/>
          </a:xfrm>
          <a:prstGeom prst="rect">
            <a:avLst/>
          </a:prstGeom>
          <a:noFill/>
        </p:spPr>
        <p:txBody>
          <a:bodyPr wrap="square" rtlCol="0">
            <a:spAutoFit/>
          </a:bodyPr>
          <a:lstStyle/>
          <a:p>
            <a:pPr algn="ctr"/>
            <a:r>
              <a:rPr lang="es-ES" sz="2400" b="1" dirty="0"/>
              <a:t>Edad</a:t>
            </a:r>
            <a:endParaRPr lang="es-CO" sz="2400" b="1" dirty="0"/>
          </a:p>
        </p:txBody>
      </p:sp>
      <p:sp>
        <p:nvSpPr>
          <p:cNvPr id="12" name="CuadroTexto 11">
            <a:extLst>
              <a:ext uri="{FF2B5EF4-FFF2-40B4-BE49-F238E27FC236}">
                <a16:creationId xmlns:a16="http://schemas.microsoft.com/office/drawing/2014/main" id="{6FA79F43-4595-FE23-C027-894C8C7040E2}"/>
              </a:ext>
            </a:extLst>
          </p:cNvPr>
          <p:cNvSpPr txBox="1"/>
          <p:nvPr/>
        </p:nvSpPr>
        <p:spPr>
          <a:xfrm>
            <a:off x="3572406" y="2355320"/>
            <a:ext cx="1285875" cy="461665"/>
          </a:xfrm>
          <a:prstGeom prst="rect">
            <a:avLst/>
          </a:prstGeom>
          <a:noFill/>
        </p:spPr>
        <p:txBody>
          <a:bodyPr wrap="square" rtlCol="0">
            <a:spAutoFit/>
          </a:bodyPr>
          <a:lstStyle/>
          <a:p>
            <a:pPr algn="ctr"/>
            <a:r>
              <a:rPr lang="es-ES" sz="2400" b="1" dirty="0"/>
              <a:t>Altura</a:t>
            </a:r>
            <a:endParaRPr lang="es-CO" sz="2400" b="1" dirty="0"/>
          </a:p>
        </p:txBody>
      </p:sp>
      <p:cxnSp>
        <p:nvCxnSpPr>
          <p:cNvPr id="15" name="Conector recto de flecha 14">
            <a:extLst>
              <a:ext uri="{FF2B5EF4-FFF2-40B4-BE49-F238E27FC236}">
                <a16:creationId xmlns:a16="http://schemas.microsoft.com/office/drawing/2014/main" id="{9127DA3B-C777-592F-E478-EE8D5AD6AF8E}"/>
              </a:ext>
            </a:extLst>
          </p:cNvPr>
          <p:cNvCxnSpPr/>
          <p:nvPr/>
        </p:nvCxnSpPr>
        <p:spPr>
          <a:xfrm>
            <a:off x="4215344" y="2855913"/>
            <a:ext cx="0" cy="356409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53CFC7A4-06E0-2765-FAE5-D8615D877D86}"/>
              </a:ext>
            </a:extLst>
          </p:cNvPr>
          <p:cNvCxnSpPr>
            <a:cxnSpLocks/>
          </p:cNvCxnSpPr>
          <p:nvPr/>
        </p:nvCxnSpPr>
        <p:spPr>
          <a:xfrm flipH="1">
            <a:off x="3838575" y="5913438"/>
            <a:ext cx="437176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D6F6FF26-361D-89A2-0854-4730DECEF56D}"/>
              </a:ext>
            </a:extLst>
          </p:cNvPr>
          <p:cNvSpPr/>
          <p:nvPr/>
        </p:nvSpPr>
        <p:spPr>
          <a:xfrm>
            <a:off x="4997994" y="3341257"/>
            <a:ext cx="78832" cy="7883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a:extLst>
              <a:ext uri="{FF2B5EF4-FFF2-40B4-BE49-F238E27FC236}">
                <a16:creationId xmlns:a16="http://schemas.microsoft.com/office/drawing/2014/main" id="{E489676D-0578-8786-44BC-EA751C03FC20}"/>
              </a:ext>
            </a:extLst>
          </p:cNvPr>
          <p:cNvSpPr/>
          <p:nvPr/>
        </p:nvSpPr>
        <p:spPr>
          <a:xfrm>
            <a:off x="7108814" y="5180586"/>
            <a:ext cx="78832" cy="7883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1EB173B1-6599-C7A7-C798-07B3E05A8D2D}"/>
                  </a:ext>
                </a:extLst>
              </p:cNvPr>
              <p:cNvSpPr txBox="1"/>
              <p:nvPr/>
            </p:nvSpPr>
            <p:spPr>
              <a:xfrm>
                <a:off x="6024457" y="3774501"/>
                <a:ext cx="6096000" cy="455574"/>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s-ES" sz="1800" b="1" i="1" smtClean="0">
                              <a:latin typeface="Cambria Math" panose="02040503050406030204" pitchFamily="18" charset="0"/>
                            </a:rPr>
                          </m:ctrlPr>
                        </m:sSubPr>
                        <m:e>
                          <m:r>
                            <a:rPr lang="es-ES" sz="1800" b="1" i="1" smtClean="0">
                              <a:latin typeface="Cambria Math" panose="02040503050406030204" pitchFamily="18" charset="0"/>
                            </a:rPr>
                            <m:t>𝒅</m:t>
                          </m:r>
                        </m:e>
                        <m:sub>
                          <m:d>
                            <m:dPr>
                              <m:begChr m:val="{"/>
                              <m:endChr m:val="}"/>
                              <m:ctrlPr>
                                <a:rPr lang="es-ES" sz="1800" b="1" i="1" smtClean="0">
                                  <a:latin typeface="Cambria Math" panose="02040503050406030204" pitchFamily="18" charset="0"/>
                                </a:rPr>
                              </m:ctrlPr>
                            </m:dPr>
                            <m:e>
                              <m:r>
                                <a:rPr lang="es-ES" sz="1800" b="1" i="1" smtClean="0">
                                  <a:latin typeface="Cambria Math" panose="02040503050406030204" pitchFamily="18" charset="0"/>
                                </a:rPr>
                                <m:t>𝑳</m:t>
                              </m:r>
                              <m:r>
                                <a:rPr lang="es-ES" sz="1800" b="1" i="1" smtClean="0">
                                  <a:latin typeface="Cambria Math" panose="02040503050406030204" pitchFamily="18" charset="0"/>
                                </a:rPr>
                                <m:t>,</m:t>
                              </m:r>
                              <m:r>
                                <a:rPr lang="es-ES" sz="1800" b="1" i="1" smtClean="0">
                                  <a:latin typeface="Cambria Math" panose="02040503050406030204" pitchFamily="18" charset="0"/>
                                </a:rPr>
                                <m:t>𝑨</m:t>
                              </m:r>
                            </m:e>
                          </m:d>
                        </m:sub>
                      </m:sSub>
                      <m:r>
                        <a:rPr lang="es-ES" sz="1800" b="1" i="1" smtClean="0">
                          <a:latin typeface="Cambria Math" panose="02040503050406030204" pitchFamily="18" charset="0"/>
                        </a:rPr>
                        <m:t>=</m:t>
                      </m:r>
                      <m:rad>
                        <m:radPr>
                          <m:degHide m:val="on"/>
                          <m:ctrlPr>
                            <a:rPr lang="es-ES" sz="1800" b="1" i="1" smtClean="0">
                              <a:latin typeface="Cambria Math" panose="02040503050406030204" pitchFamily="18" charset="0"/>
                            </a:rPr>
                          </m:ctrlPr>
                        </m:radPr>
                        <m:deg/>
                        <m:e>
                          <m:sSup>
                            <m:sSupPr>
                              <m:ctrlPr>
                                <a:rPr lang="es-ES" sz="1800" b="1" i="1" smtClean="0">
                                  <a:latin typeface="Cambria Math" panose="02040503050406030204" pitchFamily="18" charset="0"/>
                                </a:rPr>
                              </m:ctrlPr>
                            </m:sSupPr>
                            <m:e>
                              <m:d>
                                <m:dPr>
                                  <m:ctrlPr>
                                    <a:rPr lang="es-ES" sz="1800" b="1" i="1" smtClean="0">
                                      <a:latin typeface="Cambria Math" panose="02040503050406030204" pitchFamily="18" charset="0"/>
                                    </a:rPr>
                                  </m:ctrlPr>
                                </m:dPr>
                                <m:e>
                                  <m:r>
                                    <a:rPr lang="es-ES" sz="1800" b="1" i="1" smtClean="0">
                                      <a:latin typeface="Cambria Math" panose="02040503050406030204" pitchFamily="18" charset="0"/>
                                    </a:rPr>
                                    <m:t>𝒆𝒅𝒂</m:t>
                                  </m:r>
                                  <m:sSub>
                                    <m:sSubPr>
                                      <m:ctrlPr>
                                        <a:rPr lang="es-ES" sz="1800" b="1" i="1" smtClean="0">
                                          <a:latin typeface="Cambria Math" panose="02040503050406030204" pitchFamily="18" charset="0"/>
                                        </a:rPr>
                                      </m:ctrlPr>
                                    </m:sSubPr>
                                    <m:e>
                                      <m:r>
                                        <a:rPr lang="es-ES" sz="1800" b="1" i="1" smtClean="0">
                                          <a:latin typeface="Cambria Math" panose="02040503050406030204" pitchFamily="18" charset="0"/>
                                        </a:rPr>
                                        <m:t>𝒅</m:t>
                                      </m:r>
                                    </m:e>
                                    <m:sub>
                                      <m:r>
                                        <a:rPr lang="es-ES" sz="1800" b="1" i="1" smtClean="0">
                                          <a:latin typeface="Cambria Math" panose="02040503050406030204" pitchFamily="18" charset="0"/>
                                        </a:rPr>
                                        <m:t>𝑨</m:t>
                                      </m:r>
                                    </m:sub>
                                  </m:sSub>
                                  <m:r>
                                    <a:rPr lang="es-ES" sz="1800" b="1" i="1" smtClean="0">
                                      <a:latin typeface="Cambria Math" panose="02040503050406030204" pitchFamily="18" charset="0"/>
                                    </a:rPr>
                                    <m:t>−</m:t>
                                  </m:r>
                                  <m:r>
                                    <a:rPr lang="es-ES" sz="1800" b="1" i="1" smtClean="0">
                                      <a:latin typeface="Cambria Math" panose="02040503050406030204" pitchFamily="18" charset="0"/>
                                    </a:rPr>
                                    <m:t>𝒆𝒅𝒂</m:t>
                                  </m:r>
                                  <m:sSub>
                                    <m:sSubPr>
                                      <m:ctrlPr>
                                        <a:rPr lang="es-ES" sz="1800" b="1" i="1" smtClean="0">
                                          <a:latin typeface="Cambria Math" panose="02040503050406030204" pitchFamily="18" charset="0"/>
                                        </a:rPr>
                                      </m:ctrlPr>
                                    </m:sSubPr>
                                    <m:e>
                                      <m:r>
                                        <a:rPr lang="es-ES" sz="1800" b="1" i="1" smtClean="0">
                                          <a:latin typeface="Cambria Math" panose="02040503050406030204" pitchFamily="18" charset="0"/>
                                        </a:rPr>
                                        <m:t>𝒅</m:t>
                                      </m:r>
                                    </m:e>
                                    <m:sub>
                                      <m:r>
                                        <a:rPr lang="es-ES" sz="1800" b="1" i="1" smtClean="0">
                                          <a:latin typeface="Cambria Math" panose="02040503050406030204" pitchFamily="18" charset="0"/>
                                        </a:rPr>
                                        <m:t>𝑳</m:t>
                                      </m:r>
                                    </m:sub>
                                  </m:sSub>
                                </m:e>
                              </m:d>
                            </m:e>
                            <m:sup>
                              <m:r>
                                <a:rPr lang="es-ES" sz="1800" b="1" i="1" smtClean="0">
                                  <a:latin typeface="Cambria Math" panose="02040503050406030204" pitchFamily="18" charset="0"/>
                                </a:rPr>
                                <m:t>𝟐</m:t>
                              </m:r>
                            </m:sup>
                          </m:sSup>
                          <m:r>
                            <a:rPr lang="es-ES" sz="1800" b="1" i="1" smtClean="0">
                              <a:latin typeface="Cambria Math" panose="02040503050406030204" pitchFamily="18" charset="0"/>
                            </a:rPr>
                            <m:t>+</m:t>
                          </m:r>
                          <m:sSup>
                            <m:sSupPr>
                              <m:ctrlPr>
                                <a:rPr lang="es-ES" sz="1800" b="1" i="1" smtClean="0">
                                  <a:latin typeface="Cambria Math" panose="02040503050406030204" pitchFamily="18" charset="0"/>
                                </a:rPr>
                              </m:ctrlPr>
                            </m:sSupPr>
                            <m:e>
                              <m:d>
                                <m:dPr>
                                  <m:ctrlPr>
                                    <a:rPr lang="es-ES" sz="1800" b="1" i="1" smtClean="0">
                                      <a:latin typeface="Cambria Math" panose="02040503050406030204" pitchFamily="18" charset="0"/>
                                    </a:rPr>
                                  </m:ctrlPr>
                                </m:dPr>
                                <m:e>
                                  <m:r>
                                    <a:rPr lang="es-ES" sz="1800" b="1" i="1" smtClean="0">
                                      <a:latin typeface="Cambria Math" panose="02040503050406030204" pitchFamily="18" charset="0"/>
                                    </a:rPr>
                                    <m:t>𝒂𝒍𝒕𝒖𝒓</m:t>
                                  </m:r>
                                  <m:sSub>
                                    <m:sSubPr>
                                      <m:ctrlPr>
                                        <a:rPr lang="es-ES" sz="1800" b="1" i="1" smtClean="0">
                                          <a:latin typeface="Cambria Math" panose="02040503050406030204" pitchFamily="18" charset="0"/>
                                        </a:rPr>
                                      </m:ctrlPr>
                                    </m:sSubPr>
                                    <m:e>
                                      <m:r>
                                        <a:rPr lang="es-ES" sz="1800" b="1" i="1" smtClean="0">
                                          <a:latin typeface="Cambria Math" panose="02040503050406030204" pitchFamily="18" charset="0"/>
                                        </a:rPr>
                                        <m:t>𝒂</m:t>
                                      </m:r>
                                    </m:e>
                                    <m:sub>
                                      <m:r>
                                        <a:rPr lang="es-ES" sz="1800" b="1" i="1" smtClean="0">
                                          <a:latin typeface="Cambria Math" panose="02040503050406030204" pitchFamily="18" charset="0"/>
                                        </a:rPr>
                                        <m:t>𝑨</m:t>
                                      </m:r>
                                    </m:sub>
                                  </m:sSub>
                                  <m:r>
                                    <a:rPr lang="es-ES" sz="1800" b="1" i="1" smtClean="0">
                                      <a:latin typeface="Cambria Math" panose="02040503050406030204" pitchFamily="18" charset="0"/>
                                    </a:rPr>
                                    <m:t>−</m:t>
                                  </m:r>
                                  <m:r>
                                    <a:rPr lang="es-ES" sz="1800" b="1" i="1" smtClean="0">
                                      <a:latin typeface="Cambria Math" panose="02040503050406030204" pitchFamily="18" charset="0"/>
                                    </a:rPr>
                                    <m:t>𝒂𝒍𝒕𝒖𝒓</m:t>
                                  </m:r>
                                  <m:sSub>
                                    <m:sSubPr>
                                      <m:ctrlPr>
                                        <a:rPr lang="es-ES" sz="1800" b="1" i="1" smtClean="0">
                                          <a:latin typeface="Cambria Math" panose="02040503050406030204" pitchFamily="18" charset="0"/>
                                        </a:rPr>
                                      </m:ctrlPr>
                                    </m:sSubPr>
                                    <m:e>
                                      <m:r>
                                        <a:rPr lang="es-ES" sz="1800" b="1" i="1" smtClean="0">
                                          <a:latin typeface="Cambria Math" panose="02040503050406030204" pitchFamily="18" charset="0"/>
                                        </a:rPr>
                                        <m:t>𝒂</m:t>
                                      </m:r>
                                    </m:e>
                                    <m:sub>
                                      <m:r>
                                        <a:rPr lang="es-ES" sz="1800" b="1" i="1" smtClean="0">
                                          <a:latin typeface="Cambria Math" panose="02040503050406030204" pitchFamily="18" charset="0"/>
                                        </a:rPr>
                                        <m:t>𝑳</m:t>
                                      </m:r>
                                    </m:sub>
                                  </m:sSub>
                                </m:e>
                              </m:d>
                            </m:e>
                            <m:sup>
                              <m:r>
                                <a:rPr lang="es-ES" sz="1800" b="1" i="1" smtClean="0">
                                  <a:latin typeface="Cambria Math" panose="02040503050406030204" pitchFamily="18" charset="0"/>
                                </a:rPr>
                                <m:t>𝟐</m:t>
                              </m:r>
                            </m:sup>
                          </m:sSup>
                        </m:e>
                      </m:rad>
                    </m:oMath>
                  </m:oMathPara>
                </a14:m>
                <a:endParaRPr lang="es-CO" sz="1800" b="1" dirty="0"/>
              </a:p>
            </p:txBody>
          </p:sp>
        </mc:Choice>
        <mc:Fallback xmlns="">
          <p:sp>
            <p:nvSpPr>
              <p:cNvPr id="24" name="CuadroTexto 23">
                <a:extLst>
                  <a:ext uri="{FF2B5EF4-FFF2-40B4-BE49-F238E27FC236}">
                    <a16:creationId xmlns:a16="http://schemas.microsoft.com/office/drawing/2014/main" id="{1EB173B1-6599-C7A7-C798-07B3E05A8D2D}"/>
                  </a:ext>
                </a:extLst>
              </p:cNvPr>
              <p:cNvSpPr txBox="1">
                <a:spLocks noRot="1" noChangeAspect="1" noMove="1" noResize="1" noEditPoints="1" noAdjustHandles="1" noChangeArrowheads="1" noChangeShapeType="1" noTextEdit="1"/>
              </p:cNvSpPr>
              <p:nvPr/>
            </p:nvSpPr>
            <p:spPr>
              <a:xfrm>
                <a:off x="6024457" y="3774501"/>
                <a:ext cx="6096000" cy="455574"/>
              </a:xfrm>
              <a:prstGeom prst="rect">
                <a:avLst/>
              </a:prstGeom>
              <a:blipFill>
                <a:blip r:embed="rId6"/>
                <a:stretch>
                  <a:fillRect/>
                </a:stretch>
              </a:blipFill>
            </p:spPr>
            <p:txBody>
              <a:bodyPr/>
              <a:lstStyle/>
              <a:p>
                <a:r>
                  <a:rPr lang="es-CO">
                    <a:noFill/>
                  </a:rPr>
                  <a:t> </a:t>
                </a:r>
              </a:p>
            </p:txBody>
          </p:sp>
        </mc:Fallback>
      </mc:AlternateContent>
      <p:cxnSp>
        <p:nvCxnSpPr>
          <p:cNvPr id="13" name="Conector recto 12">
            <a:extLst>
              <a:ext uri="{FF2B5EF4-FFF2-40B4-BE49-F238E27FC236}">
                <a16:creationId xmlns:a16="http://schemas.microsoft.com/office/drawing/2014/main" id="{79CDD655-D155-22C7-F8DE-05E8BED4692D}"/>
              </a:ext>
            </a:extLst>
          </p:cNvPr>
          <p:cNvCxnSpPr>
            <a:cxnSpLocks/>
            <a:stCxn id="20" idx="2"/>
            <a:endCxn id="21" idx="6"/>
          </p:cNvCxnSpPr>
          <p:nvPr/>
        </p:nvCxnSpPr>
        <p:spPr>
          <a:xfrm flipH="1" flipV="1">
            <a:off x="5076826" y="5200294"/>
            <a:ext cx="2031988" cy="197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Elipse 20">
            <a:extLst>
              <a:ext uri="{FF2B5EF4-FFF2-40B4-BE49-F238E27FC236}">
                <a16:creationId xmlns:a16="http://schemas.microsoft.com/office/drawing/2014/main" id="{4213E40C-7278-722E-8309-BBE9325C410E}"/>
              </a:ext>
            </a:extLst>
          </p:cNvPr>
          <p:cNvSpPr/>
          <p:nvPr/>
        </p:nvSpPr>
        <p:spPr>
          <a:xfrm>
            <a:off x="4997994" y="5160878"/>
            <a:ext cx="78832" cy="7883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5857888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2">
            <a:extLst>
              <a:ext uri="{FF2B5EF4-FFF2-40B4-BE49-F238E27FC236}">
                <a16:creationId xmlns:a16="http://schemas.microsoft.com/office/drawing/2014/main" id="{A7A90E3B-7135-83DE-BF0E-A26EE6BE4070}"/>
              </a:ext>
            </a:extLst>
          </p:cNvPr>
          <p:cNvCxnSpPr>
            <a:cxnSpLocks/>
          </p:cNvCxnSpPr>
          <p:nvPr/>
        </p:nvCxnSpPr>
        <p:spPr>
          <a:xfrm>
            <a:off x="5026570" y="3380673"/>
            <a:ext cx="0" cy="181145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5AD0C3CA-8690-2DB6-6398-25F40323AF11}"/>
              </a:ext>
            </a:extLst>
          </p:cNvPr>
          <p:cNvCxnSpPr>
            <a:stCxn id="19" idx="1"/>
            <a:endCxn id="20" idx="1"/>
          </p:cNvCxnSpPr>
          <p:nvPr/>
        </p:nvCxnSpPr>
        <p:spPr>
          <a:xfrm>
            <a:off x="5009539" y="3352802"/>
            <a:ext cx="2110820" cy="1839329"/>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a:bodyPr>
          <a:lstStyle/>
          <a:p>
            <a:r>
              <a:rPr lang="es-ES" dirty="0"/>
              <a:t>Distancia </a:t>
            </a:r>
            <a:r>
              <a:rPr lang="es-ES" dirty="0" err="1"/>
              <a:t>Euclideana</a:t>
            </a:r>
            <a:r>
              <a:rPr lang="es-ES" dirty="0"/>
              <a:t>: ¿Cuál es la distancia entre Andrés y yo?</a:t>
            </a:r>
            <a:endParaRPr lang="en-CO" dirty="0"/>
          </a:p>
        </p:txBody>
      </p:sp>
      <p:pic>
        <p:nvPicPr>
          <p:cNvPr id="4098" name="Picture 2">
            <a:extLst>
              <a:ext uri="{FF2B5EF4-FFF2-40B4-BE49-F238E27FC236}">
                <a16:creationId xmlns:a16="http://schemas.microsoft.com/office/drawing/2014/main" id="{FA87FF79-8A60-30C5-FD3F-C59BD39B0E1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b="35351"/>
          <a:stretch/>
        </p:blipFill>
        <p:spPr bwMode="auto">
          <a:xfrm>
            <a:off x="7162370" y="4345491"/>
            <a:ext cx="1213956" cy="7848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FDF2E67-6C29-FB27-93DC-96B298D1D13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4600" b="99600" l="2600" r="96200">
                        <a14:foregroundMark x1="38000" y1="10800" x2="55400" y2="8800"/>
                        <a14:foregroundMark x1="55400" y1="8800" x2="57400" y2="9400"/>
                        <a14:foregroundMark x1="31200" y1="70800" x2="15000" y2="89400"/>
                        <a14:foregroundMark x1="15000" y1="89400" x2="40000" y2="99600"/>
                        <a14:foregroundMark x1="40000" y1="99600" x2="91400" y2="98600"/>
                        <a14:foregroundMark x1="91400" y1="98600" x2="88200" y2="80600"/>
                        <a14:foregroundMark x1="88200" y1="80600" x2="23400" y2="67800"/>
                        <a14:foregroundMark x1="23400" y1="67800" x2="12600" y2="75000"/>
                        <a14:foregroundMark x1="12600" y1="75000" x2="4600" y2="93400"/>
                        <a14:foregroundMark x1="4600" y1="93400" x2="65000" y2="87400"/>
                        <a14:foregroundMark x1="34000" y1="74200" x2="83400" y2="82600"/>
                        <a14:foregroundMark x1="83400" y1="82600" x2="95000" y2="95200"/>
                        <a14:foregroundMark x1="95000" y1="95200" x2="11600" y2="96800"/>
                        <a14:foregroundMark x1="11600" y1="96800" x2="12200" y2="85800"/>
                        <a14:foregroundMark x1="12200" y1="85800" x2="7400" y2="85000"/>
                        <a14:foregroundMark x1="47400" y1="4600" x2="52000" y2="5200"/>
                        <a14:foregroundMark x1="7400" y1="83200" x2="2800" y2="98200"/>
                        <a14:foregroundMark x1="90200" y1="78200" x2="96200" y2="99600"/>
                        <a14:foregroundMark x1="9600" y1="78400" x2="3600" y2="89800"/>
                        <a14:foregroundMark x1="3600" y1="89800" x2="8000" y2="83400"/>
                        <a14:foregroundMark x1="8200" y1="80200" x2="7600" y2="78000"/>
                        <a14:foregroundMark x1="7600" y1="78400" x2="8400" y2="79000"/>
                      </a14:backgroundRemoval>
                    </a14:imgEffect>
                  </a14:imgLayer>
                </a14:imgProps>
              </a:ext>
              <a:ext uri="{28A0092B-C50C-407E-A947-70E740481C1C}">
                <a14:useLocalDpi xmlns:a14="http://schemas.microsoft.com/office/drawing/2010/main" val="0"/>
              </a:ext>
            </a:extLst>
          </a:blip>
          <a:srcRect b="25400"/>
          <a:stretch/>
        </p:blipFill>
        <p:spPr bwMode="auto">
          <a:xfrm>
            <a:off x="5220657" y="2573374"/>
            <a:ext cx="1019706" cy="760701"/>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28255AC6-AC7A-6046-7835-6C404D9AB054}"/>
              </a:ext>
            </a:extLst>
          </p:cNvPr>
          <p:cNvSpPr txBox="1"/>
          <p:nvPr/>
        </p:nvSpPr>
        <p:spPr>
          <a:xfrm>
            <a:off x="4858281" y="5983325"/>
            <a:ext cx="428322" cy="307777"/>
          </a:xfrm>
          <a:prstGeom prst="rect">
            <a:avLst/>
          </a:prstGeom>
          <a:noFill/>
        </p:spPr>
        <p:txBody>
          <a:bodyPr wrap="none" rtlCol="0">
            <a:spAutoFit/>
          </a:bodyPr>
          <a:lstStyle/>
          <a:p>
            <a:pPr algn="ctr"/>
            <a:r>
              <a:rPr lang="es-ES" sz="1400" b="1" dirty="0"/>
              <a:t>24</a:t>
            </a:r>
            <a:endParaRPr lang="es-CO" sz="1400" b="1" dirty="0"/>
          </a:p>
        </p:txBody>
      </p:sp>
      <p:sp>
        <p:nvSpPr>
          <p:cNvPr id="6" name="CuadroTexto 5">
            <a:extLst>
              <a:ext uri="{FF2B5EF4-FFF2-40B4-BE49-F238E27FC236}">
                <a16:creationId xmlns:a16="http://schemas.microsoft.com/office/drawing/2014/main" id="{072567CD-8A67-3C35-35A1-C96F2309A97E}"/>
              </a:ext>
            </a:extLst>
          </p:cNvPr>
          <p:cNvSpPr txBox="1"/>
          <p:nvPr/>
        </p:nvSpPr>
        <p:spPr>
          <a:xfrm>
            <a:off x="3667951" y="3254577"/>
            <a:ext cx="550151" cy="307777"/>
          </a:xfrm>
          <a:prstGeom prst="rect">
            <a:avLst/>
          </a:prstGeom>
          <a:noFill/>
        </p:spPr>
        <p:txBody>
          <a:bodyPr wrap="none" rtlCol="0">
            <a:spAutoFit/>
          </a:bodyPr>
          <a:lstStyle/>
          <a:p>
            <a:pPr algn="ctr"/>
            <a:r>
              <a:rPr lang="es-ES" sz="1400" b="1" dirty="0"/>
              <a:t>180</a:t>
            </a:r>
            <a:endParaRPr lang="es-CO" sz="1400" b="1" dirty="0"/>
          </a:p>
        </p:txBody>
      </p:sp>
      <p:sp>
        <p:nvSpPr>
          <p:cNvPr id="7" name="CuadroTexto 6">
            <a:extLst>
              <a:ext uri="{FF2B5EF4-FFF2-40B4-BE49-F238E27FC236}">
                <a16:creationId xmlns:a16="http://schemas.microsoft.com/office/drawing/2014/main" id="{9B11A6BF-6B63-FCDA-60D2-DA8A31B7D003}"/>
              </a:ext>
            </a:extLst>
          </p:cNvPr>
          <p:cNvSpPr txBox="1"/>
          <p:nvPr/>
        </p:nvSpPr>
        <p:spPr>
          <a:xfrm>
            <a:off x="3667951" y="5067134"/>
            <a:ext cx="550151" cy="307777"/>
          </a:xfrm>
          <a:prstGeom prst="rect">
            <a:avLst/>
          </a:prstGeom>
          <a:noFill/>
        </p:spPr>
        <p:txBody>
          <a:bodyPr wrap="none" rtlCol="0">
            <a:spAutoFit/>
          </a:bodyPr>
          <a:lstStyle/>
          <a:p>
            <a:pPr algn="ctr"/>
            <a:r>
              <a:rPr lang="es-ES" sz="1400" b="1" dirty="0"/>
              <a:t>176</a:t>
            </a:r>
            <a:endParaRPr lang="es-CO" sz="1400" b="1" dirty="0"/>
          </a:p>
        </p:txBody>
      </p:sp>
      <p:sp>
        <p:nvSpPr>
          <p:cNvPr id="8" name="CuadroTexto 7">
            <a:extLst>
              <a:ext uri="{FF2B5EF4-FFF2-40B4-BE49-F238E27FC236}">
                <a16:creationId xmlns:a16="http://schemas.microsoft.com/office/drawing/2014/main" id="{2B391E51-F54F-01C6-1F37-025C7F1E279C}"/>
              </a:ext>
            </a:extLst>
          </p:cNvPr>
          <p:cNvSpPr txBox="1"/>
          <p:nvPr/>
        </p:nvSpPr>
        <p:spPr>
          <a:xfrm>
            <a:off x="6710802" y="5983324"/>
            <a:ext cx="880370" cy="307777"/>
          </a:xfrm>
          <a:prstGeom prst="rect">
            <a:avLst/>
          </a:prstGeom>
          <a:noFill/>
        </p:spPr>
        <p:txBody>
          <a:bodyPr wrap="square" rtlCol="0">
            <a:spAutoFit/>
          </a:bodyPr>
          <a:lstStyle/>
          <a:p>
            <a:pPr algn="ctr"/>
            <a:r>
              <a:rPr lang="es-ES" sz="1400" b="1" dirty="0"/>
              <a:t>30</a:t>
            </a:r>
            <a:endParaRPr lang="es-CO" sz="1400" b="1" dirty="0"/>
          </a:p>
        </p:txBody>
      </p:sp>
      <p:sp>
        <p:nvSpPr>
          <p:cNvPr id="9" name="CuadroTexto 8">
            <a:extLst>
              <a:ext uri="{FF2B5EF4-FFF2-40B4-BE49-F238E27FC236}">
                <a16:creationId xmlns:a16="http://schemas.microsoft.com/office/drawing/2014/main" id="{737B06A6-D437-F692-2F21-F726448AB527}"/>
              </a:ext>
            </a:extLst>
          </p:cNvPr>
          <p:cNvSpPr txBox="1"/>
          <p:nvPr/>
        </p:nvSpPr>
        <p:spPr>
          <a:xfrm>
            <a:off x="8210339" y="5682605"/>
            <a:ext cx="1285875" cy="461665"/>
          </a:xfrm>
          <a:prstGeom prst="rect">
            <a:avLst/>
          </a:prstGeom>
          <a:noFill/>
        </p:spPr>
        <p:txBody>
          <a:bodyPr wrap="square" rtlCol="0">
            <a:spAutoFit/>
          </a:bodyPr>
          <a:lstStyle/>
          <a:p>
            <a:pPr algn="ctr"/>
            <a:r>
              <a:rPr lang="es-ES" sz="2400" b="1" dirty="0"/>
              <a:t>Edad</a:t>
            </a:r>
            <a:endParaRPr lang="es-CO" sz="2400" b="1" dirty="0"/>
          </a:p>
        </p:txBody>
      </p:sp>
      <p:sp>
        <p:nvSpPr>
          <p:cNvPr id="12" name="CuadroTexto 11">
            <a:extLst>
              <a:ext uri="{FF2B5EF4-FFF2-40B4-BE49-F238E27FC236}">
                <a16:creationId xmlns:a16="http://schemas.microsoft.com/office/drawing/2014/main" id="{6FA79F43-4595-FE23-C027-894C8C7040E2}"/>
              </a:ext>
            </a:extLst>
          </p:cNvPr>
          <p:cNvSpPr txBox="1"/>
          <p:nvPr/>
        </p:nvSpPr>
        <p:spPr>
          <a:xfrm>
            <a:off x="3572406" y="2355320"/>
            <a:ext cx="1285875" cy="461665"/>
          </a:xfrm>
          <a:prstGeom prst="rect">
            <a:avLst/>
          </a:prstGeom>
          <a:noFill/>
        </p:spPr>
        <p:txBody>
          <a:bodyPr wrap="square" rtlCol="0">
            <a:spAutoFit/>
          </a:bodyPr>
          <a:lstStyle/>
          <a:p>
            <a:pPr algn="ctr"/>
            <a:r>
              <a:rPr lang="es-ES" sz="2400" b="1" dirty="0"/>
              <a:t>Altura</a:t>
            </a:r>
            <a:endParaRPr lang="es-CO" sz="2400" b="1" dirty="0"/>
          </a:p>
        </p:txBody>
      </p:sp>
      <p:cxnSp>
        <p:nvCxnSpPr>
          <p:cNvPr id="15" name="Conector recto de flecha 14">
            <a:extLst>
              <a:ext uri="{FF2B5EF4-FFF2-40B4-BE49-F238E27FC236}">
                <a16:creationId xmlns:a16="http://schemas.microsoft.com/office/drawing/2014/main" id="{9127DA3B-C777-592F-E478-EE8D5AD6AF8E}"/>
              </a:ext>
            </a:extLst>
          </p:cNvPr>
          <p:cNvCxnSpPr/>
          <p:nvPr/>
        </p:nvCxnSpPr>
        <p:spPr>
          <a:xfrm>
            <a:off x="4215344" y="2855913"/>
            <a:ext cx="0" cy="3564095"/>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53CFC7A4-06E0-2765-FAE5-D8615D877D86}"/>
              </a:ext>
            </a:extLst>
          </p:cNvPr>
          <p:cNvCxnSpPr>
            <a:cxnSpLocks/>
          </p:cNvCxnSpPr>
          <p:nvPr/>
        </p:nvCxnSpPr>
        <p:spPr>
          <a:xfrm flipH="1">
            <a:off x="3838575" y="5913438"/>
            <a:ext cx="437176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D6F6FF26-361D-89A2-0854-4730DECEF56D}"/>
              </a:ext>
            </a:extLst>
          </p:cNvPr>
          <p:cNvSpPr/>
          <p:nvPr/>
        </p:nvSpPr>
        <p:spPr>
          <a:xfrm>
            <a:off x="4997994" y="3341257"/>
            <a:ext cx="78832" cy="7883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a:extLst>
              <a:ext uri="{FF2B5EF4-FFF2-40B4-BE49-F238E27FC236}">
                <a16:creationId xmlns:a16="http://schemas.microsoft.com/office/drawing/2014/main" id="{E489676D-0578-8786-44BC-EA751C03FC20}"/>
              </a:ext>
            </a:extLst>
          </p:cNvPr>
          <p:cNvSpPr/>
          <p:nvPr/>
        </p:nvSpPr>
        <p:spPr>
          <a:xfrm>
            <a:off x="7108814" y="5180586"/>
            <a:ext cx="78832" cy="7883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1EB173B1-6599-C7A7-C798-07B3E05A8D2D}"/>
                  </a:ext>
                </a:extLst>
              </p:cNvPr>
              <p:cNvSpPr txBox="1"/>
              <p:nvPr/>
            </p:nvSpPr>
            <p:spPr>
              <a:xfrm>
                <a:off x="6106703" y="3773085"/>
                <a:ext cx="1805093" cy="38933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s-ES" sz="1800" b="1" i="1" smtClean="0">
                              <a:latin typeface="Cambria Math" panose="02040503050406030204" pitchFamily="18" charset="0"/>
                            </a:rPr>
                          </m:ctrlPr>
                        </m:sSubPr>
                        <m:e>
                          <m:r>
                            <a:rPr lang="es-ES" sz="1800" b="1" i="1" smtClean="0">
                              <a:latin typeface="Cambria Math" panose="02040503050406030204" pitchFamily="18" charset="0"/>
                            </a:rPr>
                            <m:t>𝒅</m:t>
                          </m:r>
                        </m:e>
                        <m:sub>
                          <m:d>
                            <m:dPr>
                              <m:begChr m:val="{"/>
                              <m:endChr m:val="}"/>
                              <m:ctrlPr>
                                <a:rPr lang="es-ES" sz="1800" b="1" i="1" smtClean="0">
                                  <a:latin typeface="Cambria Math" panose="02040503050406030204" pitchFamily="18" charset="0"/>
                                </a:rPr>
                              </m:ctrlPr>
                            </m:dPr>
                            <m:e>
                              <m:r>
                                <a:rPr lang="es-ES" sz="1800" b="1" i="1" smtClean="0">
                                  <a:latin typeface="Cambria Math" panose="02040503050406030204" pitchFamily="18" charset="0"/>
                                </a:rPr>
                                <m:t>𝑳</m:t>
                              </m:r>
                              <m:r>
                                <a:rPr lang="es-ES" sz="1800" b="1" i="1" smtClean="0">
                                  <a:latin typeface="Cambria Math" panose="02040503050406030204" pitchFamily="18" charset="0"/>
                                </a:rPr>
                                <m:t>,</m:t>
                              </m:r>
                              <m:r>
                                <a:rPr lang="es-ES" sz="1800" b="1" i="1" smtClean="0">
                                  <a:latin typeface="Cambria Math" panose="02040503050406030204" pitchFamily="18" charset="0"/>
                                </a:rPr>
                                <m:t>𝑨</m:t>
                              </m:r>
                            </m:e>
                          </m:d>
                        </m:sub>
                      </m:sSub>
                      <m:r>
                        <a:rPr lang="es-ES" sz="1800" b="1" i="1" smtClean="0">
                          <a:latin typeface="Cambria Math" panose="02040503050406030204" pitchFamily="18" charset="0"/>
                        </a:rPr>
                        <m:t>=</m:t>
                      </m:r>
                      <m:r>
                        <a:rPr lang="es-ES" sz="1800" b="1" i="1" smtClean="0">
                          <a:latin typeface="Cambria Math" panose="02040503050406030204" pitchFamily="18" charset="0"/>
                        </a:rPr>
                        <m:t>𝟕</m:t>
                      </m:r>
                      <m:r>
                        <a:rPr lang="es-ES" sz="1800" b="1" i="1" smtClean="0">
                          <a:latin typeface="Cambria Math" panose="02040503050406030204" pitchFamily="18" charset="0"/>
                        </a:rPr>
                        <m:t>.</m:t>
                      </m:r>
                      <m:r>
                        <a:rPr lang="es-ES" sz="1800" b="1" i="1" smtClean="0">
                          <a:latin typeface="Cambria Math" panose="02040503050406030204" pitchFamily="18" charset="0"/>
                        </a:rPr>
                        <m:t>𝟐</m:t>
                      </m:r>
                    </m:oMath>
                  </m:oMathPara>
                </a14:m>
                <a:endParaRPr lang="es-CO" sz="1800" b="1" dirty="0"/>
              </a:p>
            </p:txBody>
          </p:sp>
        </mc:Choice>
        <mc:Fallback xmlns="">
          <p:sp>
            <p:nvSpPr>
              <p:cNvPr id="24" name="CuadroTexto 23">
                <a:extLst>
                  <a:ext uri="{FF2B5EF4-FFF2-40B4-BE49-F238E27FC236}">
                    <a16:creationId xmlns:a16="http://schemas.microsoft.com/office/drawing/2014/main" id="{1EB173B1-6599-C7A7-C798-07B3E05A8D2D}"/>
                  </a:ext>
                </a:extLst>
              </p:cNvPr>
              <p:cNvSpPr txBox="1">
                <a:spLocks noRot="1" noChangeAspect="1" noMove="1" noResize="1" noEditPoints="1" noAdjustHandles="1" noChangeArrowheads="1" noChangeShapeType="1" noTextEdit="1"/>
              </p:cNvSpPr>
              <p:nvPr/>
            </p:nvSpPr>
            <p:spPr>
              <a:xfrm>
                <a:off x="6106703" y="3773085"/>
                <a:ext cx="1805093" cy="389337"/>
              </a:xfrm>
              <a:prstGeom prst="rect">
                <a:avLst/>
              </a:prstGeom>
              <a:blipFill>
                <a:blip r:embed="rId6"/>
                <a:stretch>
                  <a:fillRect/>
                </a:stretch>
              </a:blipFill>
            </p:spPr>
            <p:txBody>
              <a:bodyPr/>
              <a:lstStyle/>
              <a:p>
                <a:r>
                  <a:rPr lang="es-CO">
                    <a:noFill/>
                  </a:rPr>
                  <a:t> </a:t>
                </a:r>
              </a:p>
            </p:txBody>
          </p:sp>
        </mc:Fallback>
      </mc:AlternateContent>
      <p:cxnSp>
        <p:nvCxnSpPr>
          <p:cNvPr id="13" name="Conector recto 12">
            <a:extLst>
              <a:ext uri="{FF2B5EF4-FFF2-40B4-BE49-F238E27FC236}">
                <a16:creationId xmlns:a16="http://schemas.microsoft.com/office/drawing/2014/main" id="{79CDD655-D155-22C7-F8DE-05E8BED4692D}"/>
              </a:ext>
            </a:extLst>
          </p:cNvPr>
          <p:cNvCxnSpPr>
            <a:cxnSpLocks/>
            <a:stCxn id="20" idx="2"/>
            <a:endCxn id="21" idx="6"/>
          </p:cNvCxnSpPr>
          <p:nvPr/>
        </p:nvCxnSpPr>
        <p:spPr>
          <a:xfrm flipH="1" flipV="1">
            <a:off x="5076826" y="5200294"/>
            <a:ext cx="2031988" cy="197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Elipse 20">
            <a:extLst>
              <a:ext uri="{FF2B5EF4-FFF2-40B4-BE49-F238E27FC236}">
                <a16:creationId xmlns:a16="http://schemas.microsoft.com/office/drawing/2014/main" id="{4213E40C-7278-722E-8309-BBE9325C410E}"/>
              </a:ext>
            </a:extLst>
          </p:cNvPr>
          <p:cNvSpPr/>
          <p:nvPr/>
        </p:nvSpPr>
        <p:spPr>
          <a:xfrm>
            <a:off x="4997994" y="5160878"/>
            <a:ext cx="78832" cy="7883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926569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Conector recto 29">
            <a:extLst>
              <a:ext uri="{FF2B5EF4-FFF2-40B4-BE49-F238E27FC236}">
                <a16:creationId xmlns:a16="http://schemas.microsoft.com/office/drawing/2014/main" id="{7B9A460D-DE02-151C-44BC-0868E64028FD}"/>
              </a:ext>
            </a:extLst>
          </p:cNvPr>
          <p:cNvCxnSpPr>
            <a:cxnSpLocks/>
          </p:cNvCxnSpPr>
          <p:nvPr/>
        </p:nvCxnSpPr>
        <p:spPr>
          <a:xfrm>
            <a:off x="5026570" y="3341257"/>
            <a:ext cx="0" cy="2782613"/>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2" name="Conector recto 31">
            <a:extLst>
              <a:ext uri="{FF2B5EF4-FFF2-40B4-BE49-F238E27FC236}">
                <a16:creationId xmlns:a16="http://schemas.microsoft.com/office/drawing/2014/main" id="{44B967C7-B297-AD9C-E2B3-E466FE8C85B5}"/>
              </a:ext>
            </a:extLst>
          </p:cNvPr>
          <p:cNvCxnSpPr>
            <a:cxnSpLocks/>
          </p:cNvCxnSpPr>
          <p:nvPr/>
        </p:nvCxnSpPr>
        <p:spPr>
          <a:xfrm flipH="1">
            <a:off x="5037410" y="6124848"/>
            <a:ext cx="56698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 name="Conector recto 2">
            <a:extLst>
              <a:ext uri="{FF2B5EF4-FFF2-40B4-BE49-F238E27FC236}">
                <a16:creationId xmlns:a16="http://schemas.microsoft.com/office/drawing/2014/main" id="{A7A90E3B-7135-83DE-BF0E-A26EE6BE4070}"/>
              </a:ext>
            </a:extLst>
          </p:cNvPr>
          <p:cNvCxnSpPr>
            <a:cxnSpLocks/>
          </p:cNvCxnSpPr>
          <p:nvPr/>
        </p:nvCxnSpPr>
        <p:spPr>
          <a:xfrm>
            <a:off x="5026570" y="3380673"/>
            <a:ext cx="0" cy="181145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2" name="Conector recto 21">
            <a:extLst>
              <a:ext uri="{FF2B5EF4-FFF2-40B4-BE49-F238E27FC236}">
                <a16:creationId xmlns:a16="http://schemas.microsoft.com/office/drawing/2014/main" id="{5AD0C3CA-8690-2DB6-6398-25F40323AF11}"/>
              </a:ext>
            </a:extLst>
          </p:cNvPr>
          <p:cNvCxnSpPr>
            <a:stCxn id="19" idx="1"/>
            <a:endCxn id="20" idx="1"/>
          </p:cNvCxnSpPr>
          <p:nvPr/>
        </p:nvCxnSpPr>
        <p:spPr>
          <a:xfrm>
            <a:off x="5009539" y="3352802"/>
            <a:ext cx="2110820" cy="1839329"/>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a:bodyPr>
          <a:lstStyle/>
          <a:p>
            <a:r>
              <a:rPr lang="es-ES" dirty="0"/>
              <a:t>Distancia </a:t>
            </a:r>
            <a:r>
              <a:rPr lang="es-ES" dirty="0" err="1"/>
              <a:t>Euclideana</a:t>
            </a:r>
            <a:r>
              <a:rPr lang="es-ES" dirty="0"/>
              <a:t>: ¿Cuál es la distancia entre Andrés, Cata y yo?</a:t>
            </a:r>
            <a:endParaRPr lang="en-CO" dirty="0"/>
          </a:p>
        </p:txBody>
      </p:sp>
      <p:pic>
        <p:nvPicPr>
          <p:cNvPr id="4098" name="Picture 2">
            <a:extLst>
              <a:ext uri="{FF2B5EF4-FFF2-40B4-BE49-F238E27FC236}">
                <a16:creationId xmlns:a16="http://schemas.microsoft.com/office/drawing/2014/main" id="{FA87FF79-8A60-30C5-FD3F-C59BD39B0E10}"/>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000" b="90000" l="10000" r="90000"/>
                    </a14:imgEffect>
                  </a14:imgLayer>
                </a14:imgProps>
              </a:ext>
              <a:ext uri="{28A0092B-C50C-407E-A947-70E740481C1C}">
                <a14:useLocalDpi xmlns:a14="http://schemas.microsoft.com/office/drawing/2010/main" val="0"/>
              </a:ext>
            </a:extLst>
          </a:blip>
          <a:srcRect b="35351"/>
          <a:stretch/>
        </p:blipFill>
        <p:spPr bwMode="auto">
          <a:xfrm>
            <a:off x="7162370" y="4345491"/>
            <a:ext cx="1213956" cy="78481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FDF2E67-6C29-FB27-93DC-96B298D1D13E}"/>
              </a:ext>
            </a:extLst>
          </p:cNvPr>
          <p:cNvPicPr>
            <a:picLocks noChangeAspect="1" noChangeArrowheads="1"/>
          </p:cNvPicPr>
          <p:nvPr/>
        </p:nvPicPr>
        <p:blipFill rotWithShape="1">
          <a:blip r:embed="rId5">
            <a:extLst>
              <a:ext uri="{BEBA8EAE-BF5A-486C-A8C5-ECC9F3942E4B}">
                <a14:imgProps xmlns:a14="http://schemas.microsoft.com/office/drawing/2010/main">
                  <a14:imgLayer r:embed="rId6">
                    <a14:imgEffect>
                      <a14:backgroundRemoval t="4600" b="99600" l="2600" r="96200">
                        <a14:foregroundMark x1="38000" y1="10800" x2="55400" y2="8800"/>
                        <a14:foregroundMark x1="55400" y1="8800" x2="57400" y2="9400"/>
                        <a14:foregroundMark x1="31200" y1="70800" x2="15000" y2="89400"/>
                        <a14:foregroundMark x1="15000" y1="89400" x2="40000" y2="99600"/>
                        <a14:foregroundMark x1="40000" y1="99600" x2="91400" y2="98600"/>
                        <a14:foregroundMark x1="91400" y1="98600" x2="88200" y2="80600"/>
                        <a14:foregroundMark x1="88200" y1="80600" x2="23400" y2="67800"/>
                        <a14:foregroundMark x1="23400" y1="67800" x2="12600" y2="75000"/>
                        <a14:foregroundMark x1="12600" y1="75000" x2="4600" y2="93400"/>
                        <a14:foregroundMark x1="4600" y1="93400" x2="65000" y2="87400"/>
                        <a14:foregroundMark x1="34000" y1="74200" x2="83400" y2="82600"/>
                        <a14:foregroundMark x1="83400" y1="82600" x2="95000" y2="95200"/>
                        <a14:foregroundMark x1="95000" y1="95200" x2="11600" y2="96800"/>
                        <a14:foregroundMark x1="11600" y1="96800" x2="12200" y2="85800"/>
                        <a14:foregroundMark x1="12200" y1="85800" x2="7400" y2="85000"/>
                        <a14:foregroundMark x1="47400" y1="4600" x2="52000" y2="5200"/>
                        <a14:foregroundMark x1="7400" y1="83200" x2="2800" y2="98200"/>
                        <a14:foregroundMark x1="90200" y1="78200" x2="96200" y2="99600"/>
                        <a14:foregroundMark x1="9600" y1="78400" x2="3600" y2="89800"/>
                        <a14:foregroundMark x1="3600" y1="89800" x2="8000" y2="83400"/>
                        <a14:foregroundMark x1="8200" y1="80200" x2="7600" y2="78000"/>
                        <a14:foregroundMark x1="7600" y1="78400" x2="8400" y2="79000"/>
                      </a14:backgroundRemoval>
                    </a14:imgEffect>
                  </a14:imgLayer>
                </a14:imgProps>
              </a:ext>
              <a:ext uri="{28A0092B-C50C-407E-A947-70E740481C1C}">
                <a14:useLocalDpi xmlns:a14="http://schemas.microsoft.com/office/drawing/2010/main" val="0"/>
              </a:ext>
            </a:extLst>
          </a:blip>
          <a:srcRect b="25400"/>
          <a:stretch/>
        </p:blipFill>
        <p:spPr bwMode="auto">
          <a:xfrm>
            <a:off x="5114189" y="2507450"/>
            <a:ext cx="1019706" cy="760701"/>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28255AC6-AC7A-6046-7835-6C404D9AB054}"/>
              </a:ext>
            </a:extLst>
          </p:cNvPr>
          <p:cNvSpPr txBox="1"/>
          <p:nvPr/>
        </p:nvSpPr>
        <p:spPr>
          <a:xfrm>
            <a:off x="4929824" y="6583332"/>
            <a:ext cx="428322" cy="307777"/>
          </a:xfrm>
          <a:prstGeom prst="rect">
            <a:avLst/>
          </a:prstGeom>
          <a:noFill/>
        </p:spPr>
        <p:txBody>
          <a:bodyPr wrap="none" rtlCol="0">
            <a:spAutoFit/>
          </a:bodyPr>
          <a:lstStyle/>
          <a:p>
            <a:pPr algn="ctr"/>
            <a:r>
              <a:rPr lang="es-ES" sz="1400" b="1" dirty="0"/>
              <a:t>24</a:t>
            </a:r>
            <a:endParaRPr lang="es-CO" sz="1400" b="1" dirty="0"/>
          </a:p>
        </p:txBody>
      </p:sp>
      <p:sp>
        <p:nvSpPr>
          <p:cNvPr id="6" name="CuadroTexto 5">
            <a:extLst>
              <a:ext uri="{FF2B5EF4-FFF2-40B4-BE49-F238E27FC236}">
                <a16:creationId xmlns:a16="http://schemas.microsoft.com/office/drawing/2014/main" id="{072567CD-8A67-3C35-35A1-C96F2309A97E}"/>
              </a:ext>
            </a:extLst>
          </p:cNvPr>
          <p:cNvSpPr txBox="1"/>
          <p:nvPr/>
        </p:nvSpPr>
        <p:spPr>
          <a:xfrm>
            <a:off x="3667951" y="3254577"/>
            <a:ext cx="550151" cy="307777"/>
          </a:xfrm>
          <a:prstGeom prst="rect">
            <a:avLst/>
          </a:prstGeom>
          <a:noFill/>
        </p:spPr>
        <p:txBody>
          <a:bodyPr wrap="none" rtlCol="0">
            <a:spAutoFit/>
          </a:bodyPr>
          <a:lstStyle/>
          <a:p>
            <a:pPr algn="ctr"/>
            <a:r>
              <a:rPr lang="es-ES" sz="1400" b="1" dirty="0"/>
              <a:t>180</a:t>
            </a:r>
            <a:endParaRPr lang="es-CO" sz="1400" b="1" dirty="0"/>
          </a:p>
        </p:txBody>
      </p:sp>
      <p:sp>
        <p:nvSpPr>
          <p:cNvPr id="7" name="CuadroTexto 6">
            <a:extLst>
              <a:ext uri="{FF2B5EF4-FFF2-40B4-BE49-F238E27FC236}">
                <a16:creationId xmlns:a16="http://schemas.microsoft.com/office/drawing/2014/main" id="{9B11A6BF-6B63-FCDA-60D2-DA8A31B7D003}"/>
              </a:ext>
            </a:extLst>
          </p:cNvPr>
          <p:cNvSpPr txBox="1"/>
          <p:nvPr/>
        </p:nvSpPr>
        <p:spPr>
          <a:xfrm>
            <a:off x="3667951" y="5067134"/>
            <a:ext cx="550151" cy="307777"/>
          </a:xfrm>
          <a:prstGeom prst="rect">
            <a:avLst/>
          </a:prstGeom>
          <a:noFill/>
        </p:spPr>
        <p:txBody>
          <a:bodyPr wrap="none" rtlCol="0">
            <a:spAutoFit/>
          </a:bodyPr>
          <a:lstStyle/>
          <a:p>
            <a:pPr algn="ctr"/>
            <a:r>
              <a:rPr lang="es-ES" sz="1400" b="1" dirty="0"/>
              <a:t>176</a:t>
            </a:r>
            <a:endParaRPr lang="es-CO" sz="1400" b="1" dirty="0"/>
          </a:p>
        </p:txBody>
      </p:sp>
      <p:sp>
        <p:nvSpPr>
          <p:cNvPr id="8" name="CuadroTexto 7">
            <a:extLst>
              <a:ext uri="{FF2B5EF4-FFF2-40B4-BE49-F238E27FC236}">
                <a16:creationId xmlns:a16="http://schemas.microsoft.com/office/drawing/2014/main" id="{2B391E51-F54F-01C6-1F37-025C7F1E279C}"/>
              </a:ext>
            </a:extLst>
          </p:cNvPr>
          <p:cNvSpPr txBox="1"/>
          <p:nvPr/>
        </p:nvSpPr>
        <p:spPr>
          <a:xfrm>
            <a:off x="6782345" y="6583331"/>
            <a:ext cx="880370" cy="307777"/>
          </a:xfrm>
          <a:prstGeom prst="rect">
            <a:avLst/>
          </a:prstGeom>
          <a:noFill/>
        </p:spPr>
        <p:txBody>
          <a:bodyPr wrap="square" rtlCol="0">
            <a:spAutoFit/>
          </a:bodyPr>
          <a:lstStyle/>
          <a:p>
            <a:pPr algn="ctr"/>
            <a:r>
              <a:rPr lang="es-ES" sz="1400" b="1" dirty="0"/>
              <a:t>30</a:t>
            </a:r>
            <a:endParaRPr lang="es-CO" sz="1400" b="1" dirty="0"/>
          </a:p>
        </p:txBody>
      </p:sp>
      <p:sp>
        <p:nvSpPr>
          <p:cNvPr id="9" name="CuadroTexto 8">
            <a:extLst>
              <a:ext uri="{FF2B5EF4-FFF2-40B4-BE49-F238E27FC236}">
                <a16:creationId xmlns:a16="http://schemas.microsoft.com/office/drawing/2014/main" id="{737B06A6-D437-F692-2F21-F726448AB527}"/>
              </a:ext>
            </a:extLst>
          </p:cNvPr>
          <p:cNvSpPr txBox="1"/>
          <p:nvPr/>
        </p:nvSpPr>
        <p:spPr>
          <a:xfrm>
            <a:off x="8281882" y="6282612"/>
            <a:ext cx="1285875" cy="461665"/>
          </a:xfrm>
          <a:prstGeom prst="rect">
            <a:avLst/>
          </a:prstGeom>
          <a:noFill/>
        </p:spPr>
        <p:txBody>
          <a:bodyPr wrap="square" rtlCol="0">
            <a:spAutoFit/>
          </a:bodyPr>
          <a:lstStyle/>
          <a:p>
            <a:pPr algn="ctr"/>
            <a:r>
              <a:rPr lang="es-ES" sz="2400" b="1" dirty="0"/>
              <a:t>Edad</a:t>
            </a:r>
            <a:endParaRPr lang="es-CO" sz="2400" b="1" dirty="0"/>
          </a:p>
        </p:txBody>
      </p:sp>
      <p:sp>
        <p:nvSpPr>
          <p:cNvPr id="12" name="CuadroTexto 11">
            <a:extLst>
              <a:ext uri="{FF2B5EF4-FFF2-40B4-BE49-F238E27FC236}">
                <a16:creationId xmlns:a16="http://schemas.microsoft.com/office/drawing/2014/main" id="{6FA79F43-4595-FE23-C027-894C8C7040E2}"/>
              </a:ext>
            </a:extLst>
          </p:cNvPr>
          <p:cNvSpPr txBox="1"/>
          <p:nvPr/>
        </p:nvSpPr>
        <p:spPr>
          <a:xfrm>
            <a:off x="3572406" y="2355320"/>
            <a:ext cx="1285875" cy="461665"/>
          </a:xfrm>
          <a:prstGeom prst="rect">
            <a:avLst/>
          </a:prstGeom>
          <a:noFill/>
        </p:spPr>
        <p:txBody>
          <a:bodyPr wrap="square" rtlCol="0">
            <a:spAutoFit/>
          </a:bodyPr>
          <a:lstStyle/>
          <a:p>
            <a:pPr algn="ctr"/>
            <a:r>
              <a:rPr lang="es-ES" sz="2400" b="1" dirty="0"/>
              <a:t>Altura</a:t>
            </a:r>
            <a:endParaRPr lang="es-CO" sz="2400" b="1" dirty="0"/>
          </a:p>
        </p:txBody>
      </p:sp>
      <p:cxnSp>
        <p:nvCxnSpPr>
          <p:cNvPr id="15" name="Conector recto de flecha 14">
            <a:extLst>
              <a:ext uri="{FF2B5EF4-FFF2-40B4-BE49-F238E27FC236}">
                <a16:creationId xmlns:a16="http://schemas.microsoft.com/office/drawing/2014/main" id="{9127DA3B-C777-592F-E478-EE8D5AD6AF8E}"/>
              </a:ext>
            </a:extLst>
          </p:cNvPr>
          <p:cNvCxnSpPr>
            <a:cxnSpLocks/>
          </p:cNvCxnSpPr>
          <p:nvPr/>
        </p:nvCxnSpPr>
        <p:spPr>
          <a:xfrm>
            <a:off x="4215344" y="2855913"/>
            <a:ext cx="2758" cy="4002087"/>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a:extLst>
              <a:ext uri="{FF2B5EF4-FFF2-40B4-BE49-F238E27FC236}">
                <a16:creationId xmlns:a16="http://schemas.microsoft.com/office/drawing/2014/main" id="{53CFC7A4-06E0-2765-FAE5-D8615D877D86}"/>
              </a:ext>
            </a:extLst>
          </p:cNvPr>
          <p:cNvCxnSpPr>
            <a:cxnSpLocks/>
          </p:cNvCxnSpPr>
          <p:nvPr/>
        </p:nvCxnSpPr>
        <p:spPr>
          <a:xfrm flipH="1">
            <a:off x="3910118" y="6513445"/>
            <a:ext cx="4371764" cy="0"/>
          </a:xfrm>
          <a:prstGeom prst="straightConnector1">
            <a:avLst/>
          </a:prstGeom>
          <a:ln w="3810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Elipse 18">
            <a:extLst>
              <a:ext uri="{FF2B5EF4-FFF2-40B4-BE49-F238E27FC236}">
                <a16:creationId xmlns:a16="http://schemas.microsoft.com/office/drawing/2014/main" id="{D6F6FF26-361D-89A2-0854-4730DECEF56D}"/>
              </a:ext>
            </a:extLst>
          </p:cNvPr>
          <p:cNvSpPr/>
          <p:nvPr/>
        </p:nvSpPr>
        <p:spPr>
          <a:xfrm>
            <a:off x="4997994" y="3341257"/>
            <a:ext cx="78832" cy="7883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a:extLst>
              <a:ext uri="{FF2B5EF4-FFF2-40B4-BE49-F238E27FC236}">
                <a16:creationId xmlns:a16="http://schemas.microsoft.com/office/drawing/2014/main" id="{E489676D-0578-8786-44BC-EA751C03FC20}"/>
              </a:ext>
            </a:extLst>
          </p:cNvPr>
          <p:cNvSpPr/>
          <p:nvPr/>
        </p:nvSpPr>
        <p:spPr>
          <a:xfrm>
            <a:off x="7108814" y="5180586"/>
            <a:ext cx="78832" cy="7883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mc:AlternateContent xmlns:mc="http://schemas.openxmlformats.org/markup-compatibility/2006" xmlns:a14="http://schemas.microsoft.com/office/drawing/2010/main">
        <mc:Choice Requires="a14">
          <p:sp>
            <p:nvSpPr>
              <p:cNvPr id="24" name="CuadroTexto 23">
                <a:extLst>
                  <a:ext uri="{FF2B5EF4-FFF2-40B4-BE49-F238E27FC236}">
                    <a16:creationId xmlns:a16="http://schemas.microsoft.com/office/drawing/2014/main" id="{1EB173B1-6599-C7A7-C798-07B3E05A8D2D}"/>
                  </a:ext>
                </a:extLst>
              </p:cNvPr>
              <p:cNvSpPr txBox="1"/>
              <p:nvPr/>
            </p:nvSpPr>
            <p:spPr>
              <a:xfrm>
                <a:off x="6106703" y="3773085"/>
                <a:ext cx="1805093" cy="38933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s-ES" sz="1800" b="1" i="1" smtClean="0">
                              <a:latin typeface="Cambria Math" panose="02040503050406030204" pitchFamily="18" charset="0"/>
                            </a:rPr>
                          </m:ctrlPr>
                        </m:sSubPr>
                        <m:e>
                          <m:r>
                            <a:rPr lang="es-ES" sz="1800" b="1" i="1" smtClean="0">
                              <a:latin typeface="Cambria Math" panose="02040503050406030204" pitchFamily="18" charset="0"/>
                            </a:rPr>
                            <m:t>𝒅</m:t>
                          </m:r>
                        </m:e>
                        <m:sub>
                          <m:d>
                            <m:dPr>
                              <m:begChr m:val="{"/>
                              <m:endChr m:val="}"/>
                              <m:ctrlPr>
                                <a:rPr lang="es-ES" sz="1800" b="1" i="1" smtClean="0">
                                  <a:latin typeface="Cambria Math" panose="02040503050406030204" pitchFamily="18" charset="0"/>
                                </a:rPr>
                              </m:ctrlPr>
                            </m:dPr>
                            <m:e>
                              <m:r>
                                <a:rPr lang="es-ES" sz="1800" b="1" i="1" smtClean="0">
                                  <a:latin typeface="Cambria Math" panose="02040503050406030204" pitchFamily="18" charset="0"/>
                                </a:rPr>
                                <m:t>𝑳</m:t>
                              </m:r>
                              <m:r>
                                <a:rPr lang="es-ES" sz="1800" b="1" i="1" smtClean="0">
                                  <a:latin typeface="Cambria Math" panose="02040503050406030204" pitchFamily="18" charset="0"/>
                                </a:rPr>
                                <m:t>,</m:t>
                              </m:r>
                              <m:r>
                                <a:rPr lang="es-ES" sz="1800" b="1" i="1" smtClean="0">
                                  <a:latin typeface="Cambria Math" panose="02040503050406030204" pitchFamily="18" charset="0"/>
                                </a:rPr>
                                <m:t>𝑨</m:t>
                              </m:r>
                            </m:e>
                          </m:d>
                        </m:sub>
                      </m:sSub>
                      <m:r>
                        <a:rPr lang="es-ES" sz="1800" b="1" i="1" smtClean="0">
                          <a:latin typeface="Cambria Math" panose="02040503050406030204" pitchFamily="18" charset="0"/>
                        </a:rPr>
                        <m:t>=</m:t>
                      </m:r>
                      <m:r>
                        <a:rPr lang="es-ES" sz="1800" b="1" i="1" smtClean="0">
                          <a:latin typeface="Cambria Math" panose="02040503050406030204" pitchFamily="18" charset="0"/>
                        </a:rPr>
                        <m:t>𝟕</m:t>
                      </m:r>
                      <m:r>
                        <a:rPr lang="es-ES" sz="1800" b="1" i="1" smtClean="0">
                          <a:latin typeface="Cambria Math" panose="02040503050406030204" pitchFamily="18" charset="0"/>
                        </a:rPr>
                        <m:t>.</m:t>
                      </m:r>
                      <m:r>
                        <a:rPr lang="es-ES" sz="1800" b="1" i="1" smtClean="0">
                          <a:latin typeface="Cambria Math" panose="02040503050406030204" pitchFamily="18" charset="0"/>
                        </a:rPr>
                        <m:t>𝟐</m:t>
                      </m:r>
                    </m:oMath>
                  </m:oMathPara>
                </a14:m>
                <a:endParaRPr lang="es-CO" sz="1800" b="1" dirty="0"/>
              </a:p>
            </p:txBody>
          </p:sp>
        </mc:Choice>
        <mc:Fallback xmlns="">
          <p:sp>
            <p:nvSpPr>
              <p:cNvPr id="24" name="CuadroTexto 23">
                <a:extLst>
                  <a:ext uri="{FF2B5EF4-FFF2-40B4-BE49-F238E27FC236}">
                    <a16:creationId xmlns:a16="http://schemas.microsoft.com/office/drawing/2014/main" id="{1EB173B1-6599-C7A7-C798-07B3E05A8D2D}"/>
                  </a:ext>
                </a:extLst>
              </p:cNvPr>
              <p:cNvSpPr txBox="1">
                <a:spLocks noRot="1" noChangeAspect="1" noMove="1" noResize="1" noEditPoints="1" noAdjustHandles="1" noChangeArrowheads="1" noChangeShapeType="1" noTextEdit="1"/>
              </p:cNvSpPr>
              <p:nvPr/>
            </p:nvSpPr>
            <p:spPr>
              <a:xfrm>
                <a:off x="6106703" y="3773085"/>
                <a:ext cx="1805093" cy="389337"/>
              </a:xfrm>
              <a:prstGeom prst="rect">
                <a:avLst/>
              </a:prstGeom>
              <a:blipFill>
                <a:blip r:embed="rId7"/>
                <a:stretch>
                  <a:fillRect/>
                </a:stretch>
              </a:blipFill>
            </p:spPr>
            <p:txBody>
              <a:bodyPr/>
              <a:lstStyle/>
              <a:p>
                <a:r>
                  <a:rPr lang="es-CO">
                    <a:noFill/>
                  </a:rPr>
                  <a:t> </a:t>
                </a:r>
              </a:p>
            </p:txBody>
          </p:sp>
        </mc:Fallback>
      </mc:AlternateContent>
      <p:cxnSp>
        <p:nvCxnSpPr>
          <p:cNvPr id="13" name="Conector recto 12">
            <a:extLst>
              <a:ext uri="{FF2B5EF4-FFF2-40B4-BE49-F238E27FC236}">
                <a16:creationId xmlns:a16="http://schemas.microsoft.com/office/drawing/2014/main" id="{79CDD655-D155-22C7-F8DE-05E8BED4692D}"/>
              </a:ext>
            </a:extLst>
          </p:cNvPr>
          <p:cNvCxnSpPr>
            <a:cxnSpLocks/>
            <a:stCxn id="20" idx="2"/>
            <a:endCxn id="21" idx="6"/>
          </p:cNvCxnSpPr>
          <p:nvPr/>
        </p:nvCxnSpPr>
        <p:spPr>
          <a:xfrm flipH="1" flipV="1">
            <a:off x="5076826" y="5200294"/>
            <a:ext cx="2031988" cy="197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21" name="Elipse 20">
            <a:extLst>
              <a:ext uri="{FF2B5EF4-FFF2-40B4-BE49-F238E27FC236}">
                <a16:creationId xmlns:a16="http://schemas.microsoft.com/office/drawing/2014/main" id="{4213E40C-7278-722E-8309-BBE9325C410E}"/>
              </a:ext>
            </a:extLst>
          </p:cNvPr>
          <p:cNvSpPr/>
          <p:nvPr/>
        </p:nvSpPr>
        <p:spPr>
          <a:xfrm>
            <a:off x="4997994" y="5160878"/>
            <a:ext cx="78832" cy="7883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CuadroTexto 9">
            <a:extLst>
              <a:ext uri="{FF2B5EF4-FFF2-40B4-BE49-F238E27FC236}">
                <a16:creationId xmlns:a16="http://schemas.microsoft.com/office/drawing/2014/main" id="{28DF0A96-0BDA-4092-D07E-D36F99E00EF5}"/>
              </a:ext>
            </a:extLst>
          </p:cNvPr>
          <p:cNvSpPr txBox="1"/>
          <p:nvPr/>
        </p:nvSpPr>
        <p:spPr>
          <a:xfrm>
            <a:off x="3667950" y="5969982"/>
            <a:ext cx="550152" cy="307777"/>
          </a:xfrm>
          <a:prstGeom prst="rect">
            <a:avLst/>
          </a:prstGeom>
          <a:noFill/>
        </p:spPr>
        <p:txBody>
          <a:bodyPr wrap="none" rtlCol="0">
            <a:spAutoFit/>
          </a:bodyPr>
          <a:lstStyle/>
          <a:p>
            <a:pPr algn="ctr"/>
            <a:r>
              <a:rPr lang="es-ES" sz="1400" b="1" dirty="0"/>
              <a:t>153</a:t>
            </a:r>
            <a:endParaRPr lang="es-CO" sz="1400" b="1" dirty="0"/>
          </a:p>
        </p:txBody>
      </p:sp>
      <p:pic>
        <p:nvPicPr>
          <p:cNvPr id="5122" name="Picture 2">
            <a:extLst>
              <a:ext uri="{FF2B5EF4-FFF2-40B4-BE49-F238E27FC236}">
                <a16:creationId xmlns:a16="http://schemas.microsoft.com/office/drawing/2014/main" id="{FCF86CE0-9598-E76D-001D-901608DFB5CA}"/>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7200" b="97600" l="1600" r="95600">
                        <a14:foregroundMark x1="42200" y1="10400" x2="54600" y2="9000"/>
                        <a14:foregroundMark x1="54600" y1="9000" x2="43600" y2="11200"/>
                        <a14:foregroundMark x1="43600" y1="11200" x2="46200" y2="83800"/>
                        <a14:foregroundMark x1="46200" y1="83800" x2="29600" y2="94600"/>
                        <a14:foregroundMark x1="29600" y1="94600" x2="11400" y2="95800"/>
                        <a14:foregroundMark x1="11400" y1="95800" x2="59000" y2="91000"/>
                        <a14:foregroundMark x1="59000" y1="91000" x2="87800" y2="93400"/>
                        <a14:foregroundMark x1="87800" y1="93400" x2="70800" y2="77800"/>
                        <a14:foregroundMark x1="70800" y1="77800" x2="90400" y2="87600"/>
                        <a14:foregroundMark x1="90400" y1="87600" x2="82400" y2="98000"/>
                        <a14:foregroundMark x1="82400" y1="98000" x2="45600" y2="96200"/>
                        <a14:foregroundMark x1="45600" y1="96200" x2="36200" y2="91600"/>
                        <a14:foregroundMark x1="36200" y1="91600" x2="49200" y2="88400"/>
                        <a14:foregroundMark x1="49200" y1="88400" x2="88200" y2="92400"/>
                        <a14:foregroundMark x1="88200" y1="92400" x2="8400" y2="88600"/>
                        <a14:foregroundMark x1="8400" y1="88600" x2="44800" y2="91200"/>
                        <a14:foregroundMark x1="44800" y1="91200" x2="59800" y2="66800"/>
                        <a14:foregroundMark x1="59800" y1="66800" x2="48600" y2="11600"/>
                        <a14:foregroundMark x1="48600" y1="11600" x2="51000" y2="7200"/>
                        <a14:foregroundMark x1="98200" y1="90400" x2="74800" y2="98200"/>
                        <a14:foregroundMark x1="74800" y1="98200" x2="16000" y2="95600"/>
                        <a14:foregroundMark x1="16000" y1="95600" x2="7400" y2="87200"/>
                        <a14:foregroundMark x1="7400" y1="87200" x2="23000" y2="96400"/>
                        <a14:foregroundMark x1="23000" y1="96400" x2="42600" y2="99000"/>
                        <a14:foregroundMark x1="42600" y1="99000" x2="78800" y2="93800"/>
                        <a14:foregroundMark x1="78800" y1="93800" x2="90200" y2="87000"/>
                        <a14:foregroundMark x1="90200" y1="87000" x2="95600" y2="95400"/>
                        <a14:foregroundMark x1="99600" y1="95000" x2="15400" y2="95000"/>
                        <a14:foregroundMark x1="15400" y1="95000" x2="9000" y2="87200"/>
                        <a14:foregroundMark x1="9000" y1="87200" x2="18200" y2="97200"/>
                        <a14:foregroundMark x1="18200" y1="97200" x2="5200" y2="98000"/>
                        <a14:foregroundMark x1="5200" y1="98000" x2="30400" y2="97600"/>
                        <a14:foregroundMark x1="30400" y1="97600" x2="15000" y2="99000"/>
                        <a14:foregroundMark x1="15000" y1="99000" x2="3000" y2="96800"/>
                        <a14:foregroundMark x1="3000" y1="96800" x2="79800" y2="97600"/>
                        <a14:foregroundMark x1="79800" y1="97600" x2="89800" y2="96600"/>
                        <a14:foregroundMark x1="89800" y1="96600" x2="35800" y2="95800"/>
                        <a14:foregroundMark x1="35800" y1="95800" x2="46400" y2="98600"/>
                        <a14:foregroundMark x1="46400" y1="98600" x2="8400" y2="97600"/>
                        <a14:foregroundMark x1="8400" y1="97600" x2="1600" y2="94000"/>
                      </a14:backgroundRemoval>
                    </a14:imgEffect>
                  </a14:imgLayer>
                </a14:imgProps>
              </a:ext>
              <a:ext uri="{28A0092B-C50C-407E-A947-70E740481C1C}">
                <a14:useLocalDpi xmlns:a14="http://schemas.microsoft.com/office/drawing/2010/main" val="0"/>
              </a:ext>
            </a:extLst>
          </a:blip>
          <a:srcRect/>
          <a:stretch>
            <a:fillRect/>
          </a:stretch>
        </p:blipFill>
        <p:spPr bwMode="auto">
          <a:xfrm>
            <a:off x="5918985" y="5366214"/>
            <a:ext cx="824788" cy="824788"/>
          </a:xfrm>
          <a:prstGeom prst="rect">
            <a:avLst/>
          </a:prstGeom>
          <a:noFill/>
          <a:extLst>
            <a:ext uri="{909E8E84-426E-40DD-AFC4-6F175D3DCCD1}">
              <a14:hiddenFill xmlns:a14="http://schemas.microsoft.com/office/drawing/2010/main">
                <a:solidFill>
                  <a:srgbClr val="FFFFFF"/>
                </a:solidFill>
              </a14:hiddenFill>
            </a:ext>
          </a:extLst>
        </p:spPr>
      </p:pic>
      <p:sp>
        <p:nvSpPr>
          <p:cNvPr id="11" name="Elipse 10">
            <a:extLst>
              <a:ext uri="{FF2B5EF4-FFF2-40B4-BE49-F238E27FC236}">
                <a16:creationId xmlns:a16="http://schemas.microsoft.com/office/drawing/2014/main" id="{39EDB188-22ED-1156-90AA-599B94C4E8D8}"/>
              </a:ext>
            </a:extLst>
          </p:cNvPr>
          <p:cNvSpPr/>
          <p:nvPr/>
        </p:nvSpPr>
        <p:spPr>
          <a:xfrm>
            <a:off x="5624042" y="6084454"/>
            <a:ext cx="78832" cy="7883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CuadroTexto 13">
            <a:extLst>
              <a:ext uri="{FF2B5EF4-FFF2-40B4-BE49-F238E27FC236}">
                <a16:creationId xmlns:a16="http://schemas.microsoft.com/office/drawing/2014/main" id="{065A110B-964D-89ED-6343-D1D7ECC66072}"/>
              </a:ext>
            </a:extLst>
          </p:cNvPr>
          <p:cNvSpPr txBox="1"/>
          <p:nvPr/>
        </p:nvSpPr>
        <p:spPr>
          <a:xfrm>
            <a:off x="5449296" y="6575275"/>
            <a:ext cx="428323" cy="307777"/>
          </a:xfrm>
          <a:prstGeom prst="rect">
            <a:avLst/>
          </a:prstGeom>
          <a:noFill/>
        </p:spPr>
        <p:txBody>
          <a:bodyPr wrap="none" rtlCol="0">
            <a:spAutoFit/>
          </a:bodyPr>
          <a:lstStyle/>
          <a:p>
            <a:pPr algn="ctr"/>
            <a:r>
              <a:rPr lang="es-ES" sz="1400" b="1" dirty="0"/>
              <a:t>25</a:t>
            </a:r>
            <a:endParaRPr lang="es-CO" sz="1400" b="1" dirty="0"/>
          </a:p>
        </p:txBody>
      </p:sp>
      <p:cxnSp>
        <p:nvCxnSpPr>
          <p:cNvPr id="23" name="Conector recto 22">
            <a:extLst>
              <a:ext uri="{FF2B5EF4-FFF2-40B4-BE49-F238E27FC236}">
                <a16:creationId xmlns:a16="http://schemas.microsoft.com/office/drawing/2014/main" id="{B93C8767-BB11-BF48-5D44-70544025FF87}"/>
              </a:ext>
            </a:extLst>
          </p:cNvPr>
          <p:cNvCxnSpPr>
            <a:cxnSpLocks/>
            <a:stCxn id="19" idx="0"/>
            <a:endCxn id="11" idx="0"/>
          </p:cNvCxnSpPr>
          <p:nvPr/>
        </p:nvCxnSpPr>
        <p:spPr>
          <a:xfrm>
            <a:off x="5037410" y="3341257"/>
            <a:ext cx="626048" cy="2743197"/>
          </a:xfrm>
          <a:prstGeom prst="line">
            <a:avLst/>
          </a:prstGeom>
          <a:ln w="19050">
            <a:solidFill>
              <a:srgbClr val="002060"/>
            </a:solidFill>
          </a:ln>
        </p:spPr>
        <p:style>
          <a:lnRef idx="1">
            <a:schemeClr val="accent1"/>
          </a:lnRef>
          <a:fillRef idx="0">
            <a:schemeClr val="accent1"/>
          </a:fillRef>
          <a:effectRef idx="0">
            <a:schemeClr val="accent1"/>
          </a:effectRef>
          <a:fontRef idx="minor">
            <a:schemeClr val="tx1"/>
          </a:fontRef>
        </p:style>
      </p:cxnSp>
      <p:sp>
        <p:nvSpPr>
          <p:cNvPr id="35" name="Elipse 34">
            <a:extLst>
              <a:ext uri="{FF2B5EF4-FFF2-40B4-BE49-F238E27FC236}">
                <a16:creationId xmlns:a16="http://schemas.microsoft.com/office/drawing/2014/main" id="{C4EF3011-0022-C3E2-409F-250A26A7C75B}"/>
              </a:ext>
            </a:extLst>
          </p:cNvPr>
          <p:cNvSpPr/>
          <p:nvPr/>
        </p:nvSpPr>
        <p:spPr>
          <a:xfrm>
            <a:off x="4997994" y="6084454"/>
            <a:ext cx="78832" cy="78832"/>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mc:AlternateContent xmlns:mc="http://schemas.openxmlformats.org/markup-compatibility/2006" xmlns:a14="http://schemas.microsoft.com/office/drawing/2010/main">
        <mc:Choice Requires="a14">
          <p:sp>
            <p:nvSpPr>
              <p:cNvPr id="36" name="CuadroTexto 35">
                <a:extLst>
                  <a:ext uri="{FF2B5EF4-FFF2-40B4-BE49-F238E27FC236}">
                    <a16:creationId xmlns:a16="http://schemas.microsoft.com/office/drawing/2014/main" id="{3E50921E-F2BC-8A2F-F214-88CFFC9C1D16}"/>
                  </a:ext>
                </a:extLst>
              </p:cNvPr>
              <p:cNvSpPr txBox="1"/>
              <p:nvPr/>
            </p:nvSpPr>
            <p:spPr>
              <a:xfrm>
                <a:off x="6626804" y="5636482"/>
                <a:ext cx="1805093" cy="389337"/>
              </a:xfrm>
              <a:prstGeom prst="rect">
                <a:avLst/>
              </a:prstGeom>
              <a:noFill/>
            </p:spPr>
            <p:txBody>
              <a:bodyPr wrap="square">
                <a:spAutoFit/>
              </a:bodyPr>
              <a:lstStyle/>
              <a:p>
                <a:pPr algn="ctr"/>
                <a14:m>
                  <m:oMathPara xmlns:m="http://schemas.openxmlformats.org/officeDocument/2006/math">
                    <m:oMathParaPr>
                      <m:jc m:val="centerGroup"/>
                    </m:oMathParaPr>
                    <m:oMath xmlns:m="http://schemas.openxmlformats.org/officeDocument/2006/math">
                      <m:sSub>
                        <m:sSubPr>
                          <m:ctrlPr>
                            <a:rPr lang="es-ES" sz="1800" b="1" i="1" smtClean="0">
                              <a:latin typeface="Cambria Math" panose="02040503050406030204" pitchFamily="18" charset="0"/>
                            </a:rPr>
                          </m:ctrlPr>
                        </m:sSubPr>
                        <m:e>
                          <m:r>
                            <a:rPr lang="es-ES" sz="1800" b="1" i="1" smtClean="0">
                              <a:latin typeface="Cambria Math" panose="02040503050406030204" pitchFamily="18" charset="0"/>
                            </a:rPr>
                            <m:t>𝒅</m:t>
                          </m:r>
                        </m:e>
                        <m:sub>
                          <m:d>
                            <m:dPr>
                              <m:begChr m:val="{"/>
                              <m:endChr m:val="}"/>
                              <m:ctrlPr>
                                <a:rPr lang="es-ES" sz="1800" b="1" i="1" smtClean="0">
                                  <a:latin typeface="Cambria Math" panose="02040503050406030204" pitchFamily="18" charset="0"/>
                                </a:rPr>
                              </m:ctrlPr>
                            </m:dPr>
                            <m:e>
                              <m:r>
                                <a:rPr lang="es-ES" sz="1800" b="1" i="1" smtClean="0">
                                  <a:latin typeface="Cambria Math" panose="02040503050406030204" pitchFamily="18" charset="0"/>
                                </a:rPr>
                                <m:t>𝑳</m:t>
                              </m:r>
                              <m:r>
                                <a:rPr lang="es-ES" sz="1800" b="1" i="1" smtClean="0">
                                  <a:latin typeface="Cambria Math" panose="02040503050406030204" pitchFamily="18" charset="0"/>
                                </a:rPr>
                                <m:t>,</m:t>
                              </m:r>
                              <m:r>
                                <a:rPr lang="es-ES" sz="1800" b="1" i="1" smtClean="0">
                                  <a:latin typeface="Cambria Math" panose="02040503050406030204" pitchFamily="18" charset="0"/>
                                </a:rPr>
                                <m:t>𝑪</m:t>
                              </m:r>
                            </m:e>
                          </m:d>
                        </m:sub>
                      </m:sSub>
                      <m:r>
                        <a:rPr lang="es-ES" sz="1800" b="1" i="1" smtClean="0">
                          <a:latin typeface="Cambria Math" panose="02040503050406030204" pitchFamily="18" charset="0"/>
                        </a:rPr>
                        <m:t>=</m:t>
                      </m:r>
                      <m:r>
                        <a:rPr lang="es-ES" sz="1800" b="1" i="1" smtClean="0">
                          <a:latin typeface="Cambria Math" panose="02040503050406030204" pitchFamily="18" charset="0"/>
                        </a:rPr>
                        <m:t>𝟐𝟕</m:t>
                      </m:r>
                    </m:oMath>
                  </m:oMathPara>
                </a14:m>
                <a:endParaRPr lang="es-CO" sz="1800" b="1" dirty="0"/>
              </a:p>
            </p:txBody>
          </p:sp>
        </mc:Choice>
        <mc:Fallback xmlns="">
          <p:sp>
            <p:nvSpPr>
              <p:cNvPr id="36" name="CuadroTexto 35">
                <a:extLst>
                  <a:ext uri="{FF2B5EF4-FFF2-40B4-BE49-F238E27FC236}">
                    <a16:creationId xmlns:a16="http://schemas.microsoft.com/office/drawing/2014/main" id="{3E50921E-F2BC-8A2F-F214-88CFFC9C1D16}"/>
                  </a:ext>
                </a:extLst>
              </p:cNvPr>
              <p:cNvSpPr txBox="1">
                <a:spLocks noRot="1" noChangeAspect="1" noMove="1" noResize="1" noEditPoints="1" noAdjustHandles="1" noChangeArrowheads="1" noChangeShapeType="1" noTextEdit="1"/>
              </p:cNvSpPr>
              <p:nvPr/>
            </p:nvSpPr>
            <p:spPr>
              <a:xfrm>
                <a:off x="6626804" y="5636482"/>
                <a:ext cx="1805093" cy="389337"/>
              </a:xfrm>
              <a:prstGeom prst="rect">
                <a:avLst/>
              </a:prstGeom>
              <a:blipFill>
                <a:blip r:embed="rId10"/>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24763679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a:bodyPr>
          <a:lstStyle/>
          <a:p>
            <a:pPr algn="ctr"/>
            <a:r>
              <a:rPr lang="es-ES" dirty="0"/>
              <a:t>¿Qué pasa cuando tenemos datos de diferentes tipos?</a:t>
            </a:r>
            <a:endParaRPr lang="en-CO" dirty="0"/>
          </a:p>
        </p:txBody>
      </p:sp>
      <p:grpSp>
        <p:nvGrpSpPr>
          <p:cNvPr id="18" name="Grupo 17">
            <a:extLst>
              <a:ext uri="{FF2B5EF4-FFF2-40B4-BE49-F238E27FC236}">
                <a16:creationId xmlns:a16="http://schemas.microsoft.com/office/drawing/2014/main" id="{AF893AFB-8F7F-F6F2-2B59-7990E52B6AE2}"/>
              </a:ext>
            </a:extLst>
          </p:cNvPr>
          <p:cNvGrpSpPr/>
          <p:nvPr/>
        </p:nvGrpSpPr>
        <p:grpSpPr>
          <a:xfrm>
            <a:off x="3670849" y="2297151"/>
            <a:ext cx="4850300" cy="4313199"/>
            <a:chOff x="3067583" y="2173326"/>
            <a:chExt cx="4850300" cy="4313199"/>
          </a:xfrm>
        </p:grpSpPr>
        <p:pic>
          <p:nvPicPr>
            <p:cNvPr id="4098" name="Picture 2">
              <a:extLst>
                <a:ext uri="{FF2B5EF4-FFF2-40B4-BE49-F238E27FC236}">
                  <a16:creationId xmlns:a16="http://schemas.microsoft.com/office/drawing/2014/main" id="{FA87FF79-8A60-30C5-FD3F-C59BD39B0E10}"/>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 uri="{28A0092B-C50C-407E-A947-70E740481C1C}">
                  <a14:useLocalDpi xmlns:a14="http://schemas.microsoft.com/office/drawing/2010/main" val="0"/>
                </a:ext>
              </a:extLst>
            </a:blip>
            <a:srcRect b="35351"/>
            <a:stretch/>
          </p:blipFill>
          <p:spPr bwMode="auto">
            <a:xfrm>
              <a:off x="4644303" y="2173326"/>
              <a:ext cx="1731970" cy="1119700"/>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4FDF2E67-6C29-FB27-93DC-96B298D1D13E}"/>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4600" b="99600" l="2600" r="96200">
                          <a14:foregroundMark x1="38000" y1="10800" x2="55400" y2="8800"/>
                          <a14:foregroundMark x1="55400" y1="8800" x2="57400" y2="9400"/>
                          <a14:foregroundMark x1="31200" y1="70800" x2="15000" y2="89400"/>
                          <a14:foregroundMark x1="15000" y1="89400" x2="40000" y2="99600"/>
                          <a14:foregroundMark x1="40000" y1="99600" x2="91400" y2="98600"/>
                          <a14:foregroundMark x1="91400" y1="98600" x2="88200" y2="80600"/>
                          <a14:foregroundMark x1="88200" y1="80600" x2="23400" y2="67800"/>
                          <a14:foregroundMark x1="23400" y1="67800" x2="12600" y2="75000"/>
                          <a14:foregroundMark x1="12600" y1="75000" x2="4600" y2="93400"/>
                          <a14:foregroundMark x1="4600" y1="93400" x2="65000" y2="87400"/>
                          <a14:foregroundMark x1="34000" y1="74200" x2="83400" y2="82600"/>
                          <a14:foregroundMark x1="83400" y1="82600" x2="95000" y2="95200"/>
                          <a14:foregroundMark x1="95000" y1="95200" x2="11600" y2="96800"/>
                          <a14:foregroundMark x1="11600" y1="96800" x2="12200" y2="85800"/>
                          <a14:foregroundMark x1="12200" y1="85800" x2="7400" y2="85000"/>
                          <a14:foregroundMark x1="47400" y1="4600" x2="52000" y2="5200"/>
                          <a14:foregroundMark x1="7400" y1="83200" x2="2800" y2="98200"/>
                          <a14:foregroundMark x1="90200" y1="78200" x2="96200" y2="99600"/>
                          <a14:foregroundMark x1="9600" y1="78400" x2="3600" y2="89800"/>
                          <a14:foregroundMark x1="3600" y1="89800" x2="8000" y2="83400"/>
                          <a14:foregroundMark x1="8200" y1="80200" x2="7600" y2="78000"/>
                          <a14:foregroundMark x1="7600" y1="78400" x2="8400" y2="79000"/>
                        </a14:backgroundRemoval>
                      </a14:imgEffect>
                    </a14:imgLayer>
                  </a14:imgProps>
                </a:ext>
                <a:ext uri="{28A0092B-C50C-407E-A947-70E740481C1C}">
                  <a14:useLocalDpi xmlns:a14="http://schemas.microsoft.com/office/drawing/2010/main" val="0"/>
                </a:ext>
              </a:extLst>
            </a:blip>
            <a:srcRect b="25400"/>
            <a:stretch/>
          </p:blipFill>
          <p:spPr bwMode="auto">
            <a:xfrm>
              <a:off x="3086706" y="2343463"/>
              <a:ext cx="1266469" cy="944786"/>
            </a:xfrm>
            <a:prstGeom prst="rect">
              <a:avLst/>
            </a:prstGeom>
            <a:noFill/>
            <a:extLst>
              <a:ext uri="{909E8E84-426E-40DD-AFC4-6F175D3DCCD1}">
                <a14:hiddenFill xmlns:a14="http://schemas.microsoft.com/office/drawing/2010/main">
                  <a:solidFill>
                    <a:srgbClr val="FFFFFF"/>
                  </a:solidFill>
                </a14:hiddenFill>
              </a:ext>
            </a:extLst>
          </p:spPr>
        </p:pic>
        <p:sp>
          <p:nvSpPr>
            <p:cNvPr id="3" name="Corchetes 2">
              <a:extLst>
                <a:ext uri="{FF2B5EF4-FFF2-40B4-BE49-F238E27FC236}">
                  <a16:creationId xmlns:a16="http://schemas.microsoft.com/office/drawing/2014/main" id="{4B79C9A7-0F8C-F7FC-EF1E-6E0F1693DF5E}"/>
                </a:ext>
              </a:extLst>
            </p:cNvPr>
            <p:cNvSpPr/>
            <p:nvPr/>
          </p:nvSpPr>
          <p:spPr>
            <a:xfrm>
              <a:off x="3067583" y="3428999"/>
              <a:ext cx="1266469" cy="3057526"/>
            </a:xfrm>
            <a:prstGeom prst="bracketPair">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4" name="Corchetes 3">
              <a:extLst>
                <a:ext uri="{FF2B5EF4-FFF2-40B4-BE49-F238E27FC236}">
                  <a16:creationId xmlns:a16="http://schemas.microsoft.com/office/drawing/2014/main" id="{F9AA9336-98DD-5347-36CE-DE49622183C4}"/>
                </a:ext>
              </a:extLst>
            </p:cNvPr>
            <p:cNvSpPr/>
            <p:nvPr/>
          </p:nvSpPr>
          <p:spPr>
            <a:xfrm>
              <a:off x="4857929" y="3428999"/>
              <a:ext cx="1266469" cy="3057525"/>
            </a:xfrm>
            <a:prstGeom prst="bracketPair">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5" name="CuadroTexto 4">
              <a:extLst>
                <a:ext uri="{FF2B5EF4-FFF2-40B4-BE49-F238E27FC236}">
                  <a16:creationId xmlns:a16="http://schemas.microsoft.com/office/drawing/2014/main" id="{28255AC6-AC7A-6046-7835-6C404D9AB054}"/>
                </a:ext>
              </a:extLst>
            </p:cNvPr>
            <p:cNvSpPr txBox="1"/>
            <p:nvPr/>
          </p:nvSpPr>
          <p:spPr>
            <a:xfrm>
              <a:off x="3260632" y="3710500"/>
              <a:ext cx="880369" cy="707886"/>
            </a:xfrm>
            <a:prstGeom prst="rect">
              <a:avLst/>
            </a:prstGeom>
            <a:noFill/>
          </p:spPr>
          <p:txBody>
            <a:bodyPr wrap="none" rtlCol="0">
              <a:spAutoFit/>
            </a:bodyPr>
            <a:lstStyle/>
            <a:p>
              <a:pPr algn="ctr"/>
              <a:r>
                <a:rPr lang="es-ES" sz="4000" b="1" dirty="0"/>
                <a:t>24</a:t>
              </a:r>
              <a:endParaRPr lang="es-CO" sz="4000" b="1" dirty="0"/>
            </a:p>
          </p:txBody>
        </p:sp>
        <p:sp>
          <p:nvSpPr>
            <p:cNvPr id="6" name="CuadroTexto 5">
              <a:extLst>
                <a:ext uri="{FF2B5EF4-FFF2-40B4-BE49-F238E27FC236}">
                  <a16:creationId xmlns:a16="http://schemas.microsoft.com/office/drawing/2014/main" id="{072567CD-8A67-3C35-35A1-C96F2309A97E}"/>
                </a:ext>
              </a:extLst>
            </p:cNvPr>
            <p:cNvSpPr txBox="1"/>
            <p:nvPr/>
          </p:nvSpPr>
          <p:spPr>
            <a:xfrm>
              <a:off x="3086706" y="4535832"/>
              <a:ext cx="1228220" cy="707886"/>
            </a:xfrm>
            <a:prstGeom prst="rect">
              <a:avLst/>
            </a:prstGeom>
            <a:noFill/>
          </p:spPr>
          <p:txBody>
            <a:bodyPr wrap="none" rtlCol="0">
              <a:spAutoFit/>
            </a:bodyPr>
            <a:lstStyle/>
            <a:p>
              <a:pPr algn="ctr"/>
              <a:r>
                <a:rPr lang="es-ES" sz="4000" b="1" dirty="0"/>
                <a:t>180</a:t>
              </a:r>
              <a:endParaRPr lang="es-CO" sz="4000" b="1" dirty="0"/>
            </a:p>
          </p:txBody>
        </p:sp>
        <p:sp>
          <p:nvSpPr>
            <p:cNvPr id="7" name="CuadroTexto 6">
              <a:extLst>
                <a:ext uri="{FF2B5EF4-FFF2-40B4-BE49-F238E27FC236}">
                  <a16:creationId xmlns:a16="http://schemas.microsoft.com/office/drawing/2014/main" id="{9B11A6BF-6B63-FCDA-60D2-DA8A31B7D003}"/>
                </a:ext>
              </a:extLst>
            </p:cNvPr>
            <p:cNvSpPr txBox="1"/>
            <p:nvPr/>
          </p:nvSpPr>
          <p:spPr>
            <a:xfrm>
              <a:off x="4899316" y="4535832"/>
              <a:ext cx="1228221" cy="707886"/>
            </a:xfrm>
            <a:prstGeom prst="rect">
              <a:avLst/>
            </a:prstGeom>
            <a:noFill/>
          </p:spPr>
          <p:txBody>
            <a:bodyPr wrap="none" rtlCol="0">
              <a:spAutoFit/>
            </a:bodyPr>
            <a:lstStyle/>
            <a:p>
              <a:pPr algn="ctr"/>
              <a:r>
                <a:rPr lang="es-ES" sz="4000" b="1" dirty="0"/>
                <a:t>176</a:t>
              </a:r>
              <a:endParaRPr lang="es-CO" sz="4000" b="1" dirty="0"/>
            </a:p>
          </p:txBody>
        </p:sp>
        <p:sp>
          <p:nvSpPr>
            <p:cNvPr id="8" name="CuadroTexto 7">
              <a:extLst>
                <a:ext uri="{FF2B5EF4-FFF2-40B4-BE49-F238E27FC236}">
                  <a16:creationId xmlns:a16="http://schemas.microsoft.com/office/drawing/2014/main" id="{2B391E51-F54F-01C6-1F37-025C7F1E279C}"/>
                </a:ext>
              </a:extLst>
            </p:cNvPr>
            <p:cNvSpPr txBox="1"/>
            <p:nvPr/>
          </p:nvSpPr>
          <p:spPr>
            <a:xfrm>
              <a:off x="5070103" y="3710500"/>
              <a:ext cx="880370" cy="707886"/>
            </a:xfrm>
            <a:prstGeom prst="rect">
              <a:avLst/>
            </a:prstGeom>
            <a:noFill/>
          </p:spPr>
          <p:txBody>
            <a:bodyPr wrap="none" rtlCol="0">
              <a:spAutoFit/>
            </a:bodyPr>
            <a:lstStyle/>
            <a:p>
              <a:pPr algn="ctr"/>
              <a:r>
                <a:rPr lang="es-ES" sz="4000" b="1" dirty="0"/>
                <a:t>30</a:t>
              </a:r>
              <a:endParaRPr lang="es-CO" sz="4000" b="1" dirty="0"/>
            </a:p>
          </p:txBody>
        </p:sp>
        <p:pic>
          <p:nvPicPr>
            <p:cNvPr id="9218" name="Picture 2" descr="Bandeja Paisa - El Rancherito">
              <a:extLst>
                <a:ext uri="{FF2B5EF4-FFF2-40B4-BE49-F238E27FC236}">
                  <a16:creationId xmlns:a16="http://schemas.microsoft.com/office/drawing/2014/main" id="{C1D6EF3F-7C8C-B579-A874-FC093695001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67416" y="5155499"/>
              <a:ext cx="1066800" cy="10668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repa de Huevo Con Carne x1 - Todos Comemos">
              <a:extLst>
                <a:ext uri="{FF2B5EF4-FFF2-40B4-BE49-F238E27FC236}">
                  <a16:creationId xmlns:a16="http://schemas.microsoft.com/office/drawing/2014/main" id="{EB8C4ECF-84DA-9D2B-571A-9D285321E79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68485" y="5281705"/>
              <a:ext cx="814387" cy="814387"/>
            </a:xfrm>
            <a:prstGeom prst="rect">
              <a:avLst/>
            </a:prstGeom>
            <a:noFill/>
            <a:extLst>
              <a:ext uri="{909E8E84-426E-40DD-AFC4-6F175D3DCCD1}">
                <a14:hiddenFill xmlns:a14="http://schemas.microsoft.com/office/drawing/2010/main">
                  <a:solidFill>
                    <a:srgbClr val="FFFFFF"/>
                  </a:solidFill>
                </a14:hiddenFill>
              </a:ext>
            </a:extLst>
          </p:spPr>
        </p:pic>
        <p:sp>
          <p:nvSpPr>
            <p:cNvPr id="10" name="Corchetes 9">
              <a:extLst>
                <a:ext uri="{FF2B5EF4-FFF2-40B4-BE49-F238E27FC236}">
                  <a16:creationId xmlns:a16="http://schemas.microsoft.com/office/drawing/2014/main" id="{E19F3284-E517-82F3-6FCE-10660A9B6E63}"/>
                </a:ext>
              </a:extLst>
            </p:cNvPr>
            <p:cNvSpPr/>
            <p:nvPr/>
          </p:nvSpPr>
          <p:spPr>
            <a:xfrm>
              <a:off x="6648275" y="3428999"/>
              <a:ext cx="1266469" cy="3057525"/>
            </a:xfrm>
            <a:prstGeom prst="bracketPair">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CO"/>
            </a:p>
          </p:txBody>
        </p:sp>
        <p:sp>
          <p:nvSpPr>
            <p:cNvPr id="14" name="CuadroTexto 13">
              <a:extLst>
                <a:ext uri="{FF2B5EF4-FFF2-40B4-BE49-F238E27FC236}">
                  <a16:creationId xmlns:a16="http://schemas.microsoft.com/office/drawing/2014/main" id="{D0EB9CC4-5488-02F4-5987-202E143DE2D5}"/>
                </a:ext>
              </a:extLst>
            </p:cNvPr>
            <p:cNvSpPr txBox="1"/>
            <p:nvPr/>
          </p:nvSpPr>
          <p:spPr>
            <a:xfrm>
              <a:off x="6689662" y="4535832"/>
              <a:ext cx="1228221" cy="707886"/>
            </a:xfrm>
            <a:prstGeom prst="rect">
              <a:avLst/>
            </a:prstGeom>
            <a:noFill/>
          </p:spPr>
          <p:txBody>
            <a:bodyPr wrap="none" rtlCol="0">
              <a:spAutoFit/>
            </a:bodyPr>
            <a:lstStyle/>
            <a:p>
              <a:pPr algn="ctr"/>
              <a:r>
                <a:rPr lang="es-ES" sz="4000" b="1" dirty="0"/>
                <a:t>153</a:t>
              </a:r>
              <a:endParaRPr lang="es-CO" sz="4000" b="1" dirty="0"/>
            </a:p>
          </p:txBody>
        </p:sp>
        <p:sp>
          <p:nvSpPr>
            <p:cNvPr id="15" name="CuadroTexto 14">
              <a:extLst>
                <a:ext uri="{FF2B5EF4-FFF2-40B4-BE49-F238E27FC236}">
                  <a16:creationId xmlns:a16="http://schemas.microsoft.com/office/drawing/2014/main" id="{CCC47993-E5CE-2972-95E7-F6F69D324BA2}"/>
                </a:ext>
              </a:extLst>
            </p:cNvPr>
            <p:cNvSpPr txBox="1"/>
            <p:nvPr/>
          </p:nvSpPr>
          <p:spPr>
            <a:xfrm>
              <a:off x="6860449" y="3710500"/>
              <a:ext cx="880370" cy="707886"/>
            </a:xfrm>
            <a:prstGeom prst="rect">
              <a:avLst/>
            </a:prstGeom>
            <a:noFill/>
          </p:spPr>
          <p:txBody>
            <a:bodyPr wrap="none" rtlCol="0">
              <a:spAutoFit/>
            </a:bodyPr>
            <a:lstStyle/>
            <a:p>
              <a:pPr algn="ctr"/>
              <a:r>
                <a:rPr lang="es-ES" sz="4000" b="1" dirty="0"/>
                <a:t>25</a:t>
              </a:r>
              <a:endParaRPr lang="es-CO" sz="4000" b="1" dirty="0"/>
            </a:p>
          </p:txBody>
        </p:sp>
        <p:pic>
          <p:nvPicPr>
            <p:cNvPr id="9222" name="Picture 6" descr="Receta de Ajiaco santafereño | Recetas de Colombia">
              <a:extLst>
                <a:ext uri="{FF2B5EF4-FFF2-40B4-BE49-F238E27FC236}">
                  <a16:creationId xmlns:a16="http://schemas.microsoft.com/office/drawing/2014/main" id="{16DE7C9A-71A8-957F-96A0-6E847947BA91}"/>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295" b="98651" l="9600" r="96200">
                          <a14:foregroundMark x1="13500" y1="62969" x2="17300" y2="72264"/>
                          <a14:foregroundMark x1="17300" y1="72264" x2="34100" y2="89655"/>
                          <a14:foregroundMark x1="34100" y1="89655" x2="58400" y2="94903"/>
                          <a14:foregroundMark x1="58400" y1="94903" x2="78800" y2="89355"/>
                          <a14:foregroundMark x1="78800" y1="89355" x2="88500" y2="77211"/>
                          <a14:foregroundMark x1="88500" y1="77211" x2="92800" y2="65667"/>
                          <a14:foregroundMark x1="92800" y1="65667" x2="93200" y2="41379"/>
                          <a14:foregroundMark x1="93200" y1="41379" x2="94100" y2="66417"/>
                          <a14:foregroundMark x1="94600" y1="55922" x2="79000" y2="96102"/>
                          <a14:foregroundMark x1="79000" y1="96102" x2="27100" y2="92354"/>
                          <a14:foregroundMark x1="27100" y1="92354" x2="19200" y2="81859"/>
                          <a14:foregroundMark x1="19200" y1="81859" x2="28800" y2="92654"/>
                          <a14:foregroundMark x1="28800" y1="92654" x2="42800" y2="97451"/>
                          <a14:foregroundMark x1="42800" y1="97451" x2="82800" y2="92654"/>
                          <a14:foregroundMark x1="82800" y1="92654" x2="95400" y2="62369"/>
                          <a14:foregroundMark x1="95400" y1="62369" x2="96200" y2="56522"/>
                          <a14:foregroundMark x1="12100" y1="56072" x2="40100" y2="98051"/>
                          <a14:foregroundMark x1="40100" y1="98051" x2="65700" y2="95502"/>
                          <a14:foregroundMark x1="65700" y1="95502" x2="76700" y2="95652"/>
                          <a14:foregroundMark x1="76700" y1="95652" x2="63600" y2="97301"/>
                          <a14:foregroundMark x1="63600" y1="97301" x2="70400" y2="97601"/>
                          <a14:foregroundMark x1="70400" y1="97601" x2="79600" y2="97151"/>
                          <a14:foregroundMark x1="81500" y1="96852" x2="82300" y2="94303"/>
                          <a14:foregroundMark x1="82000" y1="95052" x2="80600" y2="98651"/>
                          <a14:foregroundMark x1="32300" y1="90555" x2="29200" y2="96702"/>
                          <a14:foregroundMark x1="29200" y1="96702" x2="29900" y2="96252"/>
                          <a14:foregroundMark x1="31900" y1="97001" x2="12200" y2="68966"/>
                          <a14:foregroundMark x1="12200" y1="68966" x2="9600" y2="62069"/>
                          <a14:foregroundMark x1="9600" y1="62069" x2="13800" y2="68666"/>
                        </a14:backgroundRemoval>
                      </a14:imgEffect>
                    </a14:imgLayer>
                  </a14:imgProps>
                </a:ext>
                <a:ext uri="{28A0092B-C50C-407E-A947-70E740481C1C}">
                  <a14:useLocalDpi xmlns:a14="http://schemas.microsoft.com/office/drawing/2010/main" val="0"/>
                </a:ext>
              </a:extLst>
            </a:blip>
            <a:srcRect/>
            <a:stretch>
              <a:fillRect/>
            </a:stretch>
          </p:blipFill>
          <p:spPr bwMode="auto">
            <a:xfrm>
              <a:off x="6733896" y="5304438"/>
              <a:ext cx="1133475" cy="75602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a:extLst>
                <a:ext uri="{FF2B5EF4-FFF2-40B4-BE49-F238E27FC236}">
                  <a16:creationId xmlns:a16="http://schemas.microsoft.com/office/drawing/2014/main" id="{E9826CBE-135A-8021-6A46-FB4E21A32D32}"/>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7200" b="97600" l="1600" r="95600">
                          <a14:foregroundMark x1="42200" y1="10400" x2="54600" y2="9000"/>
                          <a14:foregroundMark x1="54600" y1="9000" x2="43600" y2="11200"/>
                          <a14:foregroundMark x1="43600" y1="11200" x2="46200" y2="83800"/>
                          <a14:foregroundMark x1="46200" y1="83800" x2="29600" y2="94600"/>
                          <a14:foregroundMark x1="29600" y1="94600" x2="11400" y2="95800"/>
                          <a14:foregroundMark x1="11400" y1="95800" x2="59000" y2="91000"/>
                          <a14:foregroundMark x1="59000" y1="91000" x2="87800" y2="93400"/>
                          <a14:foregroundMark x1="87800" y1="93400" x2="70800" y2="77800"/>
                          <a14:foregroundMark x1="70800" y1="77800" x2="90400" y2="87600"/>
                          <a14:foregroundMark x1="90400" y1="87600" x2="82400" y2="98000"/>
                          <a14:foregroundMark x1="82400" y1="98000" x2="45600" y2="96200"/>
                          <a14:foregroundMark x1="45600" y1="96200" x2="36200" y2="91600"/>
                          <a14:foregroundMark x1="36200" y1="91600" x2="49200" y2="88400"/>
                          <a14:foregroundMark x1="49200" y1="88400" x2="88200" y2="92400"/>
                          <a14:foregroundMark x1="88200" y1="92400" x2="8400" y2="88600"/>
                          <a14:foregroundMark x1="8400" y1="88600" x2="44800" y2="91200"/>
                          <a14:foregroundMark x1="44800" y1="91200" x2="59800" y2="66800"/>
                          <a14:foregroundMark x1="59800" y1="66800" x2="48600" y2="11600"/>
                          <a14:foregroundMark x1="48600" y1="11600" x2="51000" y2="7200"/>
                          <a14:foregroundMark x1="98200" y1="90400" x2="74800" y2="98200"/>
                          <a14:foregroundMark x1="74800" y1="98200" x2="16000" y2="95600"/>
                          <a14:foregroundMark x1="16000" y1="95600" x2="7400" y2="87200"/>
                          <a14:foregroundMark x1="7400" y1="87200" x2="23000" y2="96400"/>
                          <a14:foregroundMark x1="23000" y1="96400" x2="42600" y2="99000"/>
                          <a14:foregroundMark x1="42600" y1="99000" x2="78800" y2="93800"/>
                          <a14:foregroundMark x1="78800" y1="93800" x2="90200" y2="87000"/>
                          <a14:foregroundMark x1="90200" y1="87000" x2="95600" y2="95400"/>
                          <a14:foregroundMark x1="99600" y1="95000" x2="15400" y2="95000"/>
                          <a14:foregroundMark x1="15400" y1="95000" x2="9000" y2="87200"/>
                          <a14:foregroundMark x1="9000" y1="87200" x2="18200" y2="97200"/>
                          <a14:foregroundMark x1="18200" y1="97200" x2="5200" y2="98000"/>
                          <a14:foregroundMark x1="5200" y1="98000" x2="30400" y2="97600"/>
                          <a14:foregroundMark x1="30400" y1="97600" x2="15000" y2="99000"/>
                          <a14:foregroundMark x1="15000" y1="99000" x2="3000" y2="96800"/>
                          <a14:foregroundMark x1="3000" y1="96800" x2="79800" y2="97600"/>
                          <a14:foregroundMark x1="79800" y1="97600" x2="89800" y2="96600"/>
                          <a14:foregroundMark x1="89800" y1="96600" x2="35800" y2="95800"/>
                          <a14:foregroundMark x1="35800" y1="95800" x2="46400" y2="98600"/>
                          <a14:foregroundMark x1="46400" y1="98600" x2="8400" y2="97600"/>
                          <a14:foregroundMark x1="8400" y1="97600" x2="1600" y2="94000"/>
                        </a14:backgroundRemoval>
                      </a14:imgEffect>
                    </a14:imgLayer>
                  </a14:imgProps>
                </a:ext>
                <a:ext uri="{28A0092B-C50C-407E-A947-70E740481C1C}">
                  <a14:useLocalDpi xmlns:a14="http://schemas.microsoft.com/office/drawing/2010/main" val="0"/>
                </a:ext>
              </a:extLst>
            </a:blip>
            <a:srcRect/>
            <a:stretch>
              <a:fillRect/>
            </a:stretch>
          </p:blipFill>
          <p:spPr bwMode="auto">
            <a:xfrm>
              <a:off x="6860449" y="2333102"/>
              <a:ext cx="951340" cy="951340"/>
            </a:xfrm>
            <a:prstGeom prst="rect">
              <a:avLst/>
            </a:prstGeom>
            <a:noFill/>
            <a:extLst>
              <a:ext uri="{909E8E84-426E-40DD-AFC4-6F175D3DCCD1}">
                <a14:hiddenFill xmlns:a14="http://schemas.microsoft.com/office/drawing/2010/main">
                  <a:solidFill>
                    <a:srgbClr val="FFFFFF"/>
                  </a:solidFill>
                </a14:hiddenFill>
              </a:ext>
            </a:extLst>
          </p:spPr>
        </p:pic>
      </p:grpSp>
      <p:sp>
        <p:nvSpPr>
          <p:cNvPr id="19" name="CuadroTexto 18">
            <a:extLst>
              <a:ext uri="{FF2B5EF4-FFF2-40B4-BE49-F238E27FC236}">
                <a16:creationId xmlns:a16="http://schemas.microsoft.com/office/drawing/2014/main" id="{FADBA96E-ED29-F141-5B0F-558FF45E7591}"/>
              </a:ext>
            </a:extLst>
          </p:cNvPr>
          <p:cNvSpPr txBox="1"/>
          <p:nvPr/>
        </p:nvSpPr>
        <p:spPr>
          <a:xfrm>
            <a:off x="1362471" y="5279324"/>
            <a:ext cx="2085975" cy="1200329"/>
          </a:xfrm>
          <a:prstGeom prst="rect">
            <a:avLst/>
          </a:prstGeom>
          <a:noFill/>
        </p:spPr>
        <p:txBody>
          <a:bodyPr wrap="square" rtlCol="0">
            <a:spAutoFit/>
          </a:bodyPr>
          <a:lstStyle/>
          <a:p>
            <a:pPr algn="ctr"/>
            <a:r>
              <a:rPr lang="es-ES" sz="2400" b="1" dirty="0"/>
              <a:t>Lugar </a:t>
            </a:r>
          </a:p>
          <a:p>
            <a:pPr algn="ctr"/>
            <a:r>
              <a:rPr lang="es-ES" sz="2400" b="1" dirty="0"/>
              <a:t>de</a:t>
            </a:r>
          </a:p>
          <a:p>
            <a:pPr algn="ctr"/>
            <a:r>
              <a:rPr lang="es-ES" sz="2400" b="1" dirty="0"/>
              <a:t>nacimiento</a:t>
            </a:r>
            <a:endParaRPr lang="es-CO" sz="2400" b="1" dirty="0"/>
          </a:p>
        </p:txBody>
      </p:sp>
      <p:cxnSp>
        <p:nvCxnSpPr>
          <p:cNvPr id="20" name="Conector recto de flecha 19">
            <a:extLst>
              <a:ext uri="{FF2B5EF4-FFF2-40B4-BE49-F238E27FC236}">
                <a16:creationId xmlns:a16="http://schemas.microsoft.com/office/drawing/2014/main" id="{EC8FE539-D3CD-3C1C-5B96-5829D82B4A60}"/>
              </a:ext>
            </a:extLst>
          </p:cNvPr>
          <p:cNvCxnSpPr>
            <a:cxnSpLocks/>
          </p:cNvCxnSpPr>
          <p:nvPr/>
        </p:nvCxnSpPr>
        <p:spPr>
          <a:xfrm>
            <a:off x="3172221" y="5812724"/>
            <a:ext cx="646482"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1370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a:bodyPr>
          <a:lstStyle/>
          <a:p>
            <a:pPr algn="ctr"/>
            <a:r>
              <a:rPr lang="es-ES" dirty="0"/>
              <a:t>¿Qué pasa cuando tenemos datos de diferentes tipos?</a:t>
            </a:r>
            <a:endParaRPr lang="en-CO" dirty="0"/>
          </a:p>
        </p:txBody>
      </p:sp>
      <p:pic>
        <p:nvPicPr>
          <p:cNvPr id="10242" name="Picture 2" descr="Mix-variate Restricted Boltzmann machines for mixed-type data. Filled... |  Download Scientific Diagram">
            <a:extLst>
              <a:ext uri="{FF2B5EF4-FFF2-40B4-BE49-F238E27FC236}">
                <a16:creationId xmlns:a16="http://schemas.microsoft.com/office/drawing/2014/main" id="{AE95157F-C6BD-E08D-3967-3E4615CFD13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90" t="46104" r="-290"/>
          <a:stretch/>
        </p:blipFill>
        <p:spPr bwMode="auto">
          <a:xfrm>
            <a:off x="1427161" y="2738034"/>
            <a:ext cx="9337676" cy="3352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03219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6294-38AF-938A-3165-10B8A5A73BA5}"/>
              </a:ext>
            </a:extLst>
          </p:cNvPr>
          <p:cNvSpPr>
            <a:spLocks noGrp="1"/>
          </p:cNvSpPr>
          <p:nvPr>
            <p:ph type="title"/>
          </p:nvPr>
        </p:nvSpPr>
        <p:spPr/>
        <p:txBody>
          <a:bodyPr>
            <a:normAutofit fontScale="90000"/>
          </a:bodyPr>
          <a:lstStyle/>
          <a:p>
            <a:pPr algn="ctr"/>
            <a:r>
              <a:rPr lang="es-ES" dirty="0"/>
              <a:t>Análisis de Componentes Principales (PCA)</a:t>
            </a:r>
            <a:endParaRPr lang="en-CO" dirty="0"/>
          </a:p>
        </p:txBody>
      </p:sp>
      <p:pic>
        <p:nvPicPr>
          <p:cNvPr id="4" name="Imagen 3">
            <a:extLst>
              <a:ext uri="{FF2B5EF4-FFF2-40B4-BE49-F238E27FC236}">
                <a16:creationId xmlns:a16="http://schemas.microsoft.com/office/drawing/2014/main" id="{D04F2DC4-47A4-E357-0079-A19C107B670D}"/>
              </a:ext>
            </a:extLst>
          </p:cNvPr>
          <p:cNvPicPr>
            <a:picLocks noChangeAspect="1"/>
          </p:cNvPicPr>
          <p:nvPr/>
        </p:nvPicPr>
        <p:blipFill>
          <a:blip r:embed="rId2"/>
          <a:stretch>
            <a:fillRect/>
          </a:stretch>
        </p:blipFill>
        <p:spPr>
          <a:xfrm>
            <a:off x="1780705" y="2659157"/>
            <a:ext cx="3991445" cy="3216901"/>
          </a:xfrm>
          <a:prstGeom prst="rect">
            <a:avLst/>
          </a:prstGeom>
        </p:spPr>
      </p:pic>
      <p:pic>
        <p:nvPicPr>
          <p:cNvPr id="5" name="Imagen 4">
            <a:extLst>
              <a:ext uri="{FF2B5EF4-FFF2-40B4-BE49-F238E27FC236}">
                <a16:creationId xmlns:a16="http://schemas.microsoft.com/office/drawing/2014/main" id="{FEBCCA9A-A0AE-52B8-E116-4C618DB2E459}"/>
              </a:ext>
            </a:extLst>
          </p:cNvPr>
          <p:cNvPicPr>
            <a:picLocks noChangeAspect="1"/>
          </p:cNvPicPr>
          <p:nvPr/>
        </p:nvPicPr>
        <p:blipFill>
          <a:blip r:embed="rId3"/>
          <a:stretch>
            <a:fillRect/>
          </a:stretch>
        </p:blipFill>
        <p:spPr>
          <a:xfrm>
            <a:off x="6419852" y="2659157"/>
            <a:ext cx="4172210" cy="3376478"/>
          </a:xfrm>
          <a:prstGeom prst="rect">
            <a:avLst/>
          </a:prstGeom>
        </p:spPr>
      </p:pic>
    </p:spTree>
    <p:extLst>
      <p:ext uri="{BB962C8B-B14F-4D97-AF65-F5344CB8AC3E}">
        <p14:creationId xmlns:p14="http://schemas.microsoft.com/office/powerpoint/2010/main" val="343816447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a:bodyPr>
          <a:lstStyle/>
          <a:p>
            <a:pPr algn="ctr"/>
            <a:r>
              <a:rPr lang="es-ES" dirty="0"/>
              <a:t>¿Qué pasa cuando tenemos datos de diferentes tipos?</a:t>
            </a:r>
            <a:endParaRPr lang="en-CO" dirty="0"/>
          </a:p>
        </p:txBody>
      </p:sp>
      <p:pic>
        <p:nvPicPr>
          <p:cNvPr id="11268" name="Picture 4">
            <a:extLst>
              <a:ext uri="{FF2B5EF4-FFF2-40B4-BE49-F238E27FC236}">
                <a16:creationId xmlns:a16="http://schemas.microsoft.com/office/drawing/2014/main" id="{0E039D44-1BB4-0C08-C9B2-902A06DAA6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33825" y="2331312"/>
            <a:ext cx="4324350" cy="43552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92912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a:bodyPr>
          <a:lstStyle/>
          <a:p>
            <a:pPr algn="ctr"/>
            <a:r>
              <a:rPr lang="es-ES" dirty="0"/>
              <a:t>Distancia de </a:t>
            </a:r>
            <a:r>
              <a:rPr lang="es-ES" dirty="0" err="1"/>
              <a:t>Gower</a:t>
            </a:r>
            <a:endParaRPr lang="en-CO" dirty="0"/>
          </a:p>
        </p:txBody>
      </p:sp>
      <p:sp>
        <p:nvSpPr>
          <p:cNvPr id="3" name="Content Placeholder 7">
            <a:extLst>
              <a:ext uri="{FF2B5EF4-FFF2-40B4-BE49-F238E27FC236}">
                <a16:creationId xmlns:a16="http://schemas.microsoft.com/office/drawing/2014/main" id="{4D47AD4C-67B0-B08C-6185-2E254814B796}"/>
              </a:ext>
            </a:extLst>
          </p:cNvPr>
          <p:cNvSpPr>
            <a:spLocks noGrp="1"/>
          </p:cNvSpPr>
          <p:nvPr>
            <p:ph idx="1"/>
          </p:nvPr>
        </p:nvSpPr>
        <p:spPr>
          <a:xfrm>
            <a:off x="852004" y="2429257"/>
            <a:ext cx="10487989" cy="694943"/>
          </a:xfrm>
        </p:spPr>
        <p:txBody>
          <a:bodyPr>
            <a:noAutofit/>
          </a:bodyPr>
          <a:lstStyle/>
          <a:p>
            <a:pPr algn="just"/>
            <a:r>
              <a:rPr lang="es-ES" sz="1400" dirty="0">
                <a:solidFill>
                  <a:schemeClr val="tx1"/>
                </a:solidFill>
              </a:rPr>
              <a:t>La distancia de </a:t>
            </a:r>
            <a:r>
              <a:rPr lang="es-ES" sz="1400" dirty="0" err="1">
                <a:solidFill>
                  <a:schemeClr val="tx1"/>
                </a:solidFill>
              </a:rPr>
              <a:t>Gower</a:t>
            </a:r>
            <a:r>
              <a:rPr lang="es-ES" sz="1400" dirty="0">
                <a:solidFill>
                  <a:schemeClr val="tx1"/>
                </a:solidFill>
              </a:rPr>
              <a:t> se calcula como el promedio de las diferencias parciales entre individuos. La forma general del coeficiente es la siguiente:</a:t>
            </a:r>
            <a:endParaRPr lang="en-US" sz="1400" dirty="0">
              <a:solidFill>
                <a:schemeClr val="tx1"/>
              </a:solidFill>
            </a:endParaRP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F446F2DF-D24E-AF10-3E3B-E71D5FA89742}"/>
                  </a:ext>
                </a:extLst>
              </p:cNvPr>
              <p:cNvSpPr txBox="1"/>
              <p:nvPr/>
            </p:nvSpPr>
            <p:spPr>
              <a:xfrm>
                <a:off x="2460451" y="3429000"/>
                <a:ext cx="7271093" cy="158543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3200" b="0" i="1" smtClean="0">
                              <a:latin typeface="Cambria Math" panose="02040503050406030204" pitchFamily="18" charset="0"/>
                            </a:rPr>
                          </m:ctrlPr>
                        </m:sSubPr>
                        <m:e>
                          <m:r>
                            <a:rPr lang="es-ES" sz="3200" b="0" i="1" smtClean="0">
                              <a:latin typeface="Cambria Math" panose="02040503050406030204" pitchFamily="18" charset="0"/>
                            </a:rPr>
                            <m:t>𝐷</m:t>
                          </m:r>
                        </m:e>
                        <m:sub>
                          <m:r>
                            <a:rPr lang="es-ES" sz="3200" b="0" i="1" smtClean="0">
                              <a:latin typeface="Cambria Math" panose="02040503050406030204" pitchFamily="18" charset="0"/>
                            </a:rPr>
                            <m:t>𝑔𝑜𝑤𝑒𝑟</m:t>
                          </m:r>
                        </m:sub>
                      </m:sSub>
                      <m:d>
                        <m:dPr>
                          <m:ctrlPr>
                            <a:rPr lang="es-ES" sz="3200" b="0" i="1" smtClean="0">
                              <a:latin typeface="Cambria Math" panose="02040503050406030204" pitchFamily="18" charset="0"/>
                            </a:rPr>
                          </m:ctrlPr>
                        </m:dPr>
                        <m:e>
                          <m:sSub>
                            <m:sSubPr>
                              <m:ctrlPr>
                                <a:rPr lang="es-ES" sz="3200" b="0" i="1" smtClean="0">
                                  <a:latin typeface="Cambria Math" panose="02040503050406030204" pitchFamily="18" charset="0"/>
                                </a:rPr>
                              </m:ctrlPr>
                            </m:sSubPr>
                            <m:e>
                              <m:r>
                                <a:rPr lang="es-ES" sz="3200" b="0" i="1" smtClean="0">
                                  <a:latin typeface="Cambria Math" panose="02040503050406030204" pitchFamily="18" charset="0"/>
                                </a:rPr>
                                <m:t>𝑥</m:t>
                              </m:r>
                            </m:e>
                            <m:sub>
                              <m:r>
                                <a:rPr lang="es-ES" sz="3200" b="0" i="1" smtClean="0">
                                  <a:latin typeface="Cambria Math" panose="02040503050406030204" pitchFamily="18" charset="0"/>
                                </a:rPr>
                                <m:t>1</m:t>
                              </m:r>
                            </m:sub>
                          </m:sSub>
                          <m:r>
                            <a:rPr lang="es-ES" sz="3200" b="0" i="1" smtClean="0">
                              <a:latin typeface="Cambria Math" panose="02040503050406030204" pitchFamily="18" charset="0"/>
                            </a:rPr>
                            <m:t>,</m:t>
                          </m:r>
                          <m:sSub>
                            <m:sSubPr>
                              <m:ctrlPr>
                                <a:rPr lang="es-ES" sz="3200" b="0" i="1" smtClean="0">
                                  <a:latin typeface="Cambria Math" panose="02040503050406030204" pitchFamily="18" charset="0"/>
                                </a:rPr>
                              </m:ctrlPr>
                            </m:sSubPr>
                            <m:e>
                              <m:r>
                                <a:rPr lang="es-ES" sz="3200" b="0" i="1" smtClean="0">
                                  <a:latin typeface="Cambria Math" panose="02040503050406030204" pitchFamily="18" charset="0"/>
                                </a:rPr>
                                <m:t>𝑥</m:t>
                              </m:r>
                            </m:e>
                            <m:sub>
                              <m:r>
                                <a:rPr lang="es-ES" sz="3200" b="0" i="1" smtClean="0">
                                  <a:latin typeface="Cambria Math" panose="02040503050406030204" pitchFamily="18" charset="0"/>
                                </a:rPr>
                                <m:t>2</m:t>
                              </m:r>
                            </m:sub>
                          </m:sSub>
                        </m:e>
                      </m:d>
                      <m:r>
                        <a:rPr lang="es-ES" sz="3200" b="0" i="1" smtClean="0">
                          <a:latin typeface="Cambria Math" panose="02040503050406030204" pitchFamily="18" charset="0"/>
                        </a:rPr>
                        <m:t>=1−</m:t>
                      </m:r>
                      <m:d>
                        <m:dPr>
                          <m:ctrlPr>
                            <a:rPr lang="es-ES" sz="3200" b="0" i="1" smtClean="0">
                              <a:latin typeface="Cambria Math" panose="02040503050406030204" pitchFamily="18" charset="0"/>
                            </a:rPr>
                          </m:ctrlPr>
                        </m:dPr>
                        <m:e>
                          <m:f>
                            <m:fPr>
                              <m:ctrlPr>
                                <a:rPr lang="es-ES" sz="3200" b="0" i="1" smtClean="0">
                                  <a:latin typeface="Cambria Math" panose="02040503050406030204" pitchFamily="18" charset="0"/>
                                </a:rPr>
                              </m:ctrlPr>
                            </m:fPr>
                            <m:num>
                              <m:r>
                                <a:rPr lang="es-ES" sz="3200" b="0" i="1" smtClean="0">
                                  <a:latin typeface="Cambria Math" panose="02040503050406030204" pitchFamily="18" charset="0"/>
                                </a:rPr>
                                <m:t>1</m:t>
                              </m:r>
                            </m:num>
                            <m:den>
                              <m:r>
                                <a:rPr lang="es-ES" sz="3200" b="0" i="1" smtClean="0">
                                  <a:latin typeface="Cambria Math" panose="02040503050406030204" pitchFamily="18" charset="0"/>
                                </a:rPr>
                                <m:t>𝑝</m:t>
                              </m:r>
                            </m:den>
                          </m:f>
                          <m:nary>
                            <m:naryPr>
                              <m:chr m:val="∑"/>
                              <m:ctrlPr>
                                <a:rPr lang="es-ES" sz="3200" b="0" i="1" smtClean="0">
                                  <a:latin typeface="Cambria Math" panose="02040503050406030204" pitchFamily="18" charset="0"/>
                                </a:rPr>
                              </m:ctrlPr>
                            </m:naryPr>
                            <m:sub>
                              <m:r>
                                <m:rPr>
                                  <m:brk m:alnAt="23"/>
                                </m:rPr>
                                <a:rPr lang="es-ES" sz="3200" b="0" i="1" smtClean="0">
                                  <a:latin typeface="Cambria Math" panose="02040503050406030204" pitchFamily="18" charset="0"/>
                                </a:rPr>
                                <m:t>𝑗</m:t>
                              </m:r>
                              <m:r>
                                <a:rPr lang="es-ES" sz="3200" b="0" i="1" smtClean="0">
                                  <a:latin typeface="Cambria Math" panose="02040503050406030204" pitchFamily="18" charset="0"/>
                                </a:rPr>
                                <m:t>=1</m:t>
                              </m:r>
                            </m:sub>
                            <m:sup>
                              <m:r>
                                <a:rPr lang="es-ES" sz="3200" b="0" i="1" smtClean="0">
                                  <a:latin typeface="Cambria Math" panose="02040503050406030204" pitchFamily="18" charset="0"/>
                                </a:rPr>
                                <m:t>𝑝</m:t>
                              </m:r>
                            </m:sup>
                            <m:e>
                              <m:sSub>
                                <m:sSubPr>
                                  <m:ctrlPr>
                                    <a:rPr lang="es-ES" sz="3200" b="0" i="1" smtClean="0">
                                      <a:latin typeface="Cambria Math" panose="02040503050406030204" pitchFamily="18" charset="0"/>
                                    </a:rPr>
                                  </m:ctrlPr>
                                </m:sSubPr>
                                <m:e>
                                  <m:r>
                                    <a:rPr lang="es-ES" sz="3200" b="0" i="1" smtClean="0">
                                      <a:latin typeface="Cambria Math" panose="02040503050406030204" pitchFamily="18" charset="0"/>
                                    </a:rPr>
                                    <m:t>𝑠</m:t>
                                  </m:r>
                                </m:e>
                                <m:sub>
                                  <m:r>
                                    <a:rPr lang="es-ES" sz="3200" b="0" i="1" smtClean="0">
                                      <a:latin typeface="Cambria Math" panose="02040503050406030204" pitchFamily="18" charset="0"/>
                                    </a:rPr>
                                    <m:t>𝑗</m:t>
                                  </m:r>
                                </m:sub>
                              </m:sSub>
                              <m:r>
                                <a:rPr lang="es-ES" sz="3200" b="0" i="1" smtClean="0">
                                  <a:latin typeface="Cambria Math" panose="02040503050406030204" pitchFamily="18" charset="0"/>
                                </a:rPr>
                                <m:t>(</m:t>
                              </m:r>
                              <m:sSub>
                                <m:sSubPr>
                                  <m:ctrlPr>
                                    <a:rPr lang="es-ES" sz="3200" b="0" i="1" smtClean="0">
                                      <a:latin typeface="Cambria Math" panose="02040503050406030204" pitchFamily="18" charset="0"/>
                                    </a:rPr>
                                  </m:ctrlPr>
                                </m:sSubPr>
                                <m:e>
                                  <m:r>
                                    <a:rPr lang="es-ES" sz="3200" b="0" i="1" smtClean="0">
                                      <a:latin typeface="Cambria Math" panose="02040503050406030204" pitchFamily="18" charset="0"/>
                                    </a:rPr>
                                    <m:t>𝑥</m:t>
                                  </m:r>
                                </m:e>
                                <m:sub>
                                  <m:r>
                                    <a:rPr lang="es-ES" sz="3200" b="0" i="1" smtClean="0">
                                      <a:latin typeface="Cambria Math" panose="02040503050406030204" pitchFamily="18" charset="0"/>
                                    </a:rPr>
                                    <m:t>1</m:t>
                                  </m:r>
                                  <m:r>
                                    <a:rPr lang="es-ES" sz="3200" b="0" i="1" smtClean="0">
                                      <a:latin typeface="Cambria Math" panose="02040503050406030204" pitchFamily="18" charset="0"/>
                                    </a:rPr>
                                    <m:t>𝑗</m:t>
                                  </m:r>
                                </m:sub>
                              </m:sSub>
                              <m:r>
                                <a:rPr lang="es-ES" sz="3200" b="0" i="1" smtClean="0">
                                  <a:latin typeface="Cambria Math" panose="02040503050406030204" pitchFamily="18" charset="0"/>
                                </a:rPr>
                                <m:t>,</m:t>
                              </m:r>
                              <m:sSub>
                                <m:sSubPr>
                                  <m:ctrlPr>
                                    <a:rPr lang="es-ES" sz="3200" b="0" i="1" smtClean="0">
                                      <a:latin typeface="Cambria Math" panose="02040503050406030204" pitchFamily="18" charset="0"/>
                                    </a:rPr>
                                  </m:ctrlPr>
                                </m:sSubPr>
                                <m:e>
                                  <m:r>
                                    <a:rPr lang="es-ES" sz="3200" b="0" i="1" smtClean="0">
                                      <a:latin typeface="Cambria Math" panose="02040503050406030204" pitchFamily="18" charset="0"/>
                                    </a:rPr>
                                    <m:t>𝑥</m:t>
                                  </m:r>
                                </m:e>
                                <m:sub>
                                  <m:r>
                                    <a:rPr lang="es-ES" sz="3200" b="0" i="1" smtClean="0">
                                      <a:latin typeface="Cambria Math" panose="02040503050406030204" pitchFamily="18" charset="0"/>
                                    </a:rPr>
                                    <m:t>2</m:t>
                                  </m:r>
                                  <m:r>
                                    <a:rPr lang="es-ES" sz="3200" b="0" i="1" smtClean="0">
                                      <a:latin typeface="Cambria Math" panose="02040503050406030204" pitchFamily="18" charset="0"/>
                                    </a:rPr>
                                    <m:t>𝑗</m:t>
                                  </m:r>
                                </m:sub>
                              </m:sSub>
                            </m:e>
                          </m:nary>
                          <m:r>
                            <a:rPr lang="es-ES" sz="3200" b="0" i="1" smtClean="0">
                              <a:latin typeface="Cambria Math" panose="02040503050406030204" pitchFamily="18" charset="0"/>
                            </a:rPr>
                            <m:t>)</m:t>
                          </m:r>
                        </m:e>
                      </m:d>
                    </m:oMath>
                  </m:oMathPara>
                </a14:m>
                <a:endParaRPr lang="es-CO" dirty="0"/>
              </a:p>
            </p:txBody>
          </p:sp>
        </mc:Choice>
        <mc:Fallback xmlns="">
          <p:sp>
            <p:nvSpPr>
              <p:cNvPr id="4" name="CuadroTexto 3">
                <a:extLst>
                  <a:ext uri="{FF2B5EF4-FFF2-40B4-BE49-F238E27FC236}">
                    <a16:creationId xmlns:a16="http://schemas.microsoft.com/office/drawing/2014/main" id="{F446F2DF-D24E-AF10-3E3B-E71D5FA89742}"/>
                  </a:ext>
                </a:extLst>
              </p:cNvPr>
              <p:cNvSpPr txBox="1">
                <a:spLocks noRot="1" noChangeAspect="1" noMove="1" noResize="1" noEditPoints="1" noAdjustHandles="1" noChangeArrowheads="1" noChangeShapeType="1" noTextEdit="1"/>
              </p:cNvSpPr>
              <p:nvPr/>
            </p:nvSpPr>
            <p:spPr>
              <a:xfrm>
                <a:off x="2460451" y="3429000"/>
                <a:ext cx="7271093" cy="1585434"/>
              </a:xfrm>
              <a:prstGeom prst="rect">
                <a:avLst/>
              </a:prstGeom>
              <a:blipFill>
                <a:blip r:embed="rId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 name="Content Placeholder 7">
                <a:extLst>
                  <a:ext uri="{FF2B5EF4-FFF2-40B4-BE49-F238E27FC236}">
                    <a16:creationId xmlns:a16="http://schemas.microsoft.com/office/drawing/2014/main" id="{AAA14400-B55E-4104-2E75-95DC2960D662}"/>
                  </a:ext>
                </a:extLst>
              </p:cNvPr>
              <p:cNvSpPr txBox="1">
                <a:spLocks/>
              </p:cNvSpPr>
              <p:nvPr/>
            </p:nvSpPr>
            <p:spPr>
              <a:xfrm>
                <a:off x="852004" y="5319234"/>
                <a:ext cx="10487989" cy="694943"/>
              </a:xfrm>
              <a:prstGeom prst="rect">
                <a:avLst/>
              </a:prstGeom>
            </p:spPr>
            <p:txBody>
              <a:bodyPr vert="horz" lIns="109728" tIns="109728" rIns="109728" bIns="91440" rtlCol="0">
                <a:no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just"/>
                <a:r>
                  <a:rPr lang="es-ES" sz="1400" dirty="0">
                    <a:solidFill>
                      <a:schemeClr val="tx1"/>
                    </a:solidFill>
                  </a:rPr>
                  <a:t>En donde </a:t>
                </a:r>
                <a14:m>
                  <m:oMath xmlns:m="http://schemas.openxmlformats.org/officeDocument/2006/math">
                    <m:r>
                      <a:rPr lang="es-ES" sz="1400" b="0" i="1" smtClean="0">
                        <a:solidFill>
                          <a:schemeClr val="tx1"/>
                        </a:solidFill>
                        <a:latin typeface="Cambria Math" panose="02040503050406030204" pitchFamily="18" charset="0"/>
                      </a:rPr>
                      <m:t>𝑝</m:t>
                    </m:r>
                  </m:oMath>
                </a14:m>
                <a:r>
                  <a:rPr lang="en-US" sz="1400" dirty="0">
                    <a:solidFill>
                      <a:schemeClr val="tx1"/>
                    </a:solidFill>
                  </a:rPr>
                  <a:t> es </a:t>
                </a:r>
                <a:r>
                  <a:rPr lang="en-US" sz="1400" dirty="0" err="1">
                    <a:solidFill>
                      <a:schemeClr val="tx1"/>
                    </a:solidFill>
                  </a:rPr>
                  <a:t>el</a:t>
                </a:r>
                <a:r>
                  <a:rPr lang="en-US" sz="1400" dirty="0">
                    <a:solidFill>
                      <a:schemeClr val="tx1"/>
                    </a:solidFill>
                  </a:rPr>
                  <a:t> </a:t>
                </a:r>
                <a:r>
                  <a:rPr lang="en-US" sz="1400" dirty="0" err="1">
                    <a:solidFill>
                      <a:schemeClr val="tx1"/>
                    </a:solidFill>
                  </a:rPr>
                  <a:t>número</a:t>
                </a:r>
                <a:r>
                  <a:rPr lang="en-US" sz="1400" dirty="0">
                    <a:solidFill>
                      <a:schemeClr val="tx1"/>
                    </a:solidFill>
                  </a:rPr>
                  <a:t> de variables y </a:t>
                </a:r>
                <a14:m>
                  <m:oMath xmlns:m="http://schemas.openxmlformats.org/officeDocument/2006/math">
                    <m:sSub>
                      <m:sSubPr>
                        <m:ctrlPr>
                          <a:rPr lang="es-ES" sz="1400" b="0" i="1" smtClean="0">
                            <a:solidFill>
                              <a:schemeClr val="tx1"/>
                            </a:solidFill>
                            <a:latin typeface="Cambria Math" panose="02040503050406030204" pitchFamily="18" charset="0"/>
                          </a:rPr>
                        </m:ctrlPr>
                      </m:sSubPr>
                      <m:e>
                        <m:r>
                          <a:rPr lang="es-ES" sz="1400" b="0" i="1" smtClean="0">
                            <a:solidFill>
                              <a:schemeClr val="tx1"/>
                            </a:solidFill>
                            <a:latin typeface="Cambria Math" panose="02040503050406030204" pitchFamily="18" charset="0"/>
                          </a:rPr>
                          <m:t>𝑠</m:t>
                        </m:r>
                      </m:e>
                      <m:sub>
                        <m:r>
                          <a:rPr lang="es-ES" sz="1400" b="0" i="1" smtClean="0">
                            <a:solidFill>
                              <a:schemeClr val="tx1"/>
                            </a:solidFill>
                            <a:latin typeface="Cambria Math" panose="02040503050406030204" pitchFamily="18" charset="0"/>
                          </a:rPr>
                          <m:t>𝑗</m:t>
                        </m:r>
                      </m:sub>
                    </m:sSub>
                  </m:oMath>
                </a14:m>
                <a:r>
                  <a:rPr lang="en-US" sz="1400" dirty="0">
                    <a:solidFill>
                      <a:schemeClr val="tx1"/>
                    </a:solidFill>
                  </a:rPr>
                  <a:t> es la </a:t>
                </a:r>
                <a:r>
                  <a:rPr lang="en-US" sz="1400" dirty="0" err="1">
                    <a:solidFill>
                      <a:schemeClr val="tx1"/>
                    </a:solidFill>
                  </a:rPr>
                  <a:t>medida</a:t>
                </a:r>
                <a:r>
                  <a:rPr lang="en-US" sz="1400" dirty="0">
                    <a:solidFill>
                      <a:schemeClr val="tx1"/>
                    </a:solidFill>
                  </a:rPr>
                  <a:t> de </a:t>
                </a:r>
                <a:r>
                  <a:rPr lang="en-US" sz="1400" dirty="0" err="1">
                    <a:solidFill>
                      <a:schemeClr val="tx1"/>
                    </a:solidFill>
                  </a:rPr>
                  <a:t>disimilaridad</a:t>
                </a:r>
                <a:r>
                  <a:rPr lang="en-US" sz="1400" dirty="0">
                    <a:solidFill>
                      <a:schemeClr val="tx1"/>
                    </a:solidFill>
                  </a:rPr>
                  <a:t> entre </a:t>
                </a:r>
                <a14:m>
                  <m:oMath xmlns:m="http://schemas.openxmlformats.org/officeDocument/2006/math">
                    <m:sSub>
                      <m:sSubPr>
                        <m:ctrlPr>
                          <a:rPr lang="es-ES" sz="1400" b="0" i="1" smtClean="0">
                            <a:solidFill>
                              <a:schemeClr val="tx1"/>
                            </a:solidFill>
                            <a:latin typeface="Cambria Math" panose="02040503050406030204" pitchFamily="18" charset="0"/>
                          </a:rPr>
                        </m:ctrlPr>
                      </m:sSubPr>
                      <m:e>
                        <m:r>
                          <a:rPr lang="es-ES" sz="1400" b="0" i="1" smtClean="0">
                            <a:solidFill>
                              <a:schemeClr val="tx1"/>
                            </a:solidFill>
                            <a:latin typeface="Cambria Math" panose="02040503050406030204" pitchFamily="18" charset="0"/>
                          </a:rPr>
                          <m:t>𝑥</m:t>
                        </m:r>
                      </m:e>
                      <m:sub>
                        <m:r>
                          <a:rPr lang="es-ES" sz="1400" b="0" i="1" smtClean="0">
                            <a:solidFill>
                              <a:schemeClr val="tx1"/>
                            </a:solidFill>
                            <a:latin typeface="Cambria Math" panose="02040503050406030204" pitchFamily="18" charset="0"/>
                          </a:rPr>
                          <m:t>1</m:t>
                        </m:r>
                      </m:sub>
                    </m:sSub>
                  </m:oMath>
                </a14:m>
                <a:r>
                  <a:rPr lang="en-US" sz="1400" dirty="0">
                    <a:solidFill>
                      <a:schemeClr val="tx1"/>
                    </a:solidFill>
                  </a:rPr>
                  <a:t> y </a:t>
                </a:r>
                <a14:m>
                  <m:oMath xmlns:m="http://schemas.openxmlformats.org/officeDocument/2006/math">
                    <m:sSub>
                      <m:sSubPr>
                        <m:ctrlPr>
                          <a:rPr lang="es-ES" sz="1400" i="1">
                            <a:solidFill>
                              <a:schemeClr val="tx1"/>
                            </a:solidFill>
                            <a:latin typeface="Cambria Math" panose="02040503050406030204" pitchFamily="18" charset="0"/>
                          </a:rPr>
                        </m:ctrlPr>
                      </m:sSubPr>
                      <m:e>
                        <m:r>
                          <a:rPr lang="es-ES" sz="1400" i="1">
                            <a:solidFill>
                              <a:schemeClr val="tx1"/>
                            </a:solidFill>
                            <a:latin typeface="Cambria Math" panose="02040503050406030204" pitchFamily="18" charset="0"/>
                          </a:rPr>
                          <m:t>𝑥</m:t>
                        </m:r>
                      </m:e>
                      <m:sub>
                        <m:r>
                          <a:rPr lang="es-ES" sz="1400" b="0" i="1" smtClean="0">
                            <a:solidFill>
                              <a:schemeClr val="tx1"/>
                            </a:solidFill>
                            <a:latin typeface="Cambria Math" panose="02040503050406030204" pitchFamily="18" charset="0"/>
                          </a:rPr>
                          <m:t>2</m:t>
                        </m:r>
                      </m:sub>
                    </m:sSub>
                  </m:oMath>
                </a14:m>
                <a:r>
                  <a:rPr lang="en-US" sz="1400" dirty="0">
                    <a:solidFill>
                      <a:schemeClr val="tx1"/>
                    </a:solidFill>
                  </a:rPr>
                  <a:t> </a:t>
                </a:r>
                <a:r>
                  <a:rPr lang="en-US" sz="1400" dirty="0" err="1">
                    <a:solidFill>
                      <a:schemeClr val="tx1"/>
                    </a:solidFill>
                  </a:rPr>
                  <a:t>en</a:t>
                </a:r>
                <a:r>
                  <a:rPr lang="en-US" sz="1400" dirty="0">
                    <a:solidFill>
                      <a:schemeClr val="tx1"/>
                    </a:solidFill>
                  </a:rPr>
                  <a:t> la variable </a:t>
                </a:r>
                <a14:m>
                  <m:oMath xmlns:m="http://schemas.openxmlformats.org/officeDocument/2006/math">
                    <m:r>
                      <a:rPr lang="es-ES" sz="1400" b="0" i="1" smtClean="0">
                        <a:solidFill>
                          <a:schemeClr val="tx1"/>
                        </a:solidFill>
                        <a:latin typeface="Cambria Math" panose="02040503050406030204" pitchFamily="18" charset="0"/>
                      </a:rPr>
                      <m:t>𝑗</m:t>
                    </m:r>
                  </m:oMath>
                </a14:m>
                <a:r>
                  <a:rPr lang="en-US" sz="1400" dirty="0">
                    <a:solidFill>
                      <a:schemeClr val="tx1"/>
                    </a:solidFill>
                  </a:rPr>
                  <a:t>  </a:t>
                </a:r>
              </a:p>
            </p:txBody>
          </p:sp>
        </mc:Choice>
        <mc:Fallback xmlns="">
          <p:sp>
            <p:nvSpPr>
              <p:cNvPr id="5" name="Content Placeholder 7">
                <a:extLst>
                  <a:ext uri="{FF2B5EF4-FFF2-40B4-BE49-F238E27FC236}">
                    <a16:creationId xmlns:a16="http://schemas.microsoft.com/office/drawing/2014/main" id="{AAA14400-B55E-4104-2E75-95DC2960D662}"/>
                  </a:ext>
                </a:extLst>
              </p:cNvPr>
              <p:cNvSpPr txBox="1">
                <a:spLocks noRot="1" noChangeAspect="1" noMove="1" noResize="1" noEditPoints="1" noAdjustHandles="1" noChangeArrowheads="1" noChangeShapeType="1" noTextEdit="1"/>
              </p:cNvSpPr>
              <p:nvPr/>
            </p:nvSpPr>
            <p:spPr>
              <a:xfrm>
                <a:off x="852004" y="5319234"/>
                <a:ext cx="10487989" cy="694943"/>
              </a:xfrm>
              <a:prstGeom prst="rect">
                <a:avLst/>
              </a:prstGeom>
              <a:blipFill>
                <a:blip r:embed="rId3"/>
                <a:stretch>
                  <a:fillRect b="-18421"/>
                </a:stretch>
              </a:blipFill>
            </p:spPr>
            <p:txBody>
              <a:bodyPr/>
              <a:lstStyle/>
              <a:p>
                <a:r>
                  <a:rPr lang="es-CO">
                    <a:noFill/>
                  </a:rPr>
                  <a:t> </a:t>
                </a:r>
              </a:p>
            </p:txBody>
          </p:sp>
        </mc:Fallback>
      </mc:AlternateContent>
    </p:spTree>
    <p:extLst>
      <p:ext uri="{BB962C8B-B14F-4D97-AF65-F5344CB8AC3E}">
        <p14:creationId xmlns:p14="http://schemas.microsoft.com/office/powerpoint/2010/main" val="30924115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a:bodyPr>
          <a:lstStyle/>
          <a:p>
            <a:pPr algn="ctr"/>
            <a:r>
              <a:rPr lang="es-ES" dirty="0"/>
              <a:t>Distancia de </a:t>
            </a:r>
            <a:r>
              <a:rPr lang="es-ES" dirty="0" err="1"/>
              <a:t>Gower</a:t>
            </a:r>
            <a:endParaRPr lang="en-CO" dirty="0"/>
          </a:p>
        </p:txBody>
      </p:sp>
      <mc:AlternateContent xmlns:mc="http://schemas.openxmlformats.org/markup-compatibility/2006" xmlns:a14="http://schemas.microsoft.com/office/drawing/2010/main">
        <mc:Choice Requires="a14">
          <p:sp>
            <p:nvSpPr>
              <p:cNvPr id="3" name="Content Placeholder 7">
                <a:extLst>
                  <a:ext uri="{FF2B5EF4-FFF2-40B4-BE49-F238E27FC236}">
                    <a16:creationId xmlns:a16="http://schemas.microsoft.com/office/drawing/2014/main" id="{4D47AD4C-67B0-B08C-6185-2E254814B796}"/>
                  </a:ext>
                </a:extLst>
              </p:cNvPr>
              <p:cNvSpPr>
                <a:spLocks noGrp="1"/>
              </p:cNvSpPr>
              <p:nvPr>
                <p:ph idx="1"/>
              </p:nvPr>
            </p:nvSpPr>
            <p:spPr>
              <a:xfrm>
                <a:off x="852003" y="2673215"/>
                <a:ext cx="5539271" cy="3283964"/>
              </a:xfrm>
            </p:spPr>
            <p:txBody>
              <a:bodyPr anchor="ctr">
                <a:noAutofit/>
              </a:bodyPr>
              <a:lstStyle/>
              <a:p>
                <a:pPr algn="just"/>
                <a:r>
                  <a:rPr lang="es-ES" sz="1400" dirty="0">
                    <a:solidFill>
                      <a:schemeClr val="tx1"/>
                    </a:solidFill>
                  </a:rPr>
                  <a:t>Para </a:t>
                </a:r>
                <a:r>
                  <a:rPr lang="es-ES" sz="1400" b="1" dirty="0">
                    <a:solidFill>
                      <a:schemeClr val="tx1"/>
                    </a:solidFill>
                  </a:rPr>
                  <a:t>variables cuantitativas </a:t>
                </a:r>
                <a14:m>
                  <m:oMath xmlns:m="http://schemas.openxmlformats.org/officeDocument/2006/math">
                    <m:sSub>
                      <m:sSubPr>
                        <m:ctrlPr>
                          <a:rPr lang="es-ES" sz="1400" b="0" i="1" smtClean="0">
                            <a:solidFill>
                              <a:schemeClr val="tx1"/>
                            </a:solidFill>
                            <a:latin typeface="Cambria Math" panose="02040503050406030204" pitchFamily="18" charset="0"/>
                          </a:rPr>
                        </m:ctrlPr>
                      </m:sSubPr>
                      <m:e>
                        <m:r>
                          <a:rPr lang="es-ES" sz="1400" b="0" i="1" smtClean="0">
                            <a:solidFill>
                              <a:schemeClr val="tx1"/>
                            </a:solidFill>
                            <a:latin typeface="Cambria Math" panose="02040503050406030204" pitchFamily="18" charset="0"/>
                          </a:rPr>
                          <m:t>𝑠</m:t>
                        </m:r>
                      </m:e>
                      <m:sub>
                        <m:r>
                          <a:rPr lang="es-ES" sz="1400" b="0" i="1" smtClean="0">
                            <a:solidFill>
                              <a:schemeClr val="tx1"/>
                            </a:solidFill>
                            <a:latin typeface="Cambria Math" panose="02040503050406030204" pitchFamily="18" charset="0"/>
                          </a:rPr>
                          <m:t>𝑗</m:t>
                        </m:r>
                      </m:sub>
                    </m:sSub>
                  </m:oMath>
                </a14:m>
                <a:r>
                  <a:rPr lang="en-US" sz="1400" dirty="0">
                    <a:solidFill>
                      <a:schemeClr val="tx1"/>
                    </a:solidFill>
                  </a:rPr>
                  <a:t> </a:t>
                </a:r>
                <a:r>
                  <a:rPr lang="es-ES" sz="1400" dirty="0">
                    <a:solidFill>
                      <a:schemeClr val="tx1"/>
                    </a:solidFill>
                  </a:rPr>
                  <a:t>es la </a:t>
                </a:r>
                <a:r>
                  <a:rPr lang="es-ES" sz="1400" b="1" dirty="0">
                    <a:solidFill>
                      <a:schemeClr val="tx1"/>
                    </a:solidFill>
                  </a:rPr>
                  <a:t>distancia Manhattan </a:t>
                </a:r>
                <a:r>
                  <a:rPr lang="es-ES" sz="1400" dirty="0">
                    <a:solidFill>
                      <a:schemeClr val="tx1"/>
                    </a:solidFill>
                  </a:rPr>
                  <a:t>normalizada:</a:t>
                </a:r>
              </a:p>
              <a:p>
                <a:pPr algn="just"/>
                <a14:m>
                  <m:oMathPara xmlns:m="http://schemas.openxmlformats.org/officeDocument/2006/math">
                    <m:oMathParaPr>
                      <m:jc m:val="centerGroup"/>
                    </m:oMathParaPr>
                    <m:oMath xmlns:m="http://schemas.openxmlformats.org/officeDocument/2006/math">
                      <m:sSub>
                        <m:sSubPr>
                          <m:ctrlPr>
                            <a:rPr lang="es-ES" sz="2400" i="1" smtClean="0">
                              <a:solidFill>
                                <a:schemeClr val="tx1"/>
                              </a:solidFill>
                              <a:latin typeface="Cambria Math" panose="02040503050406030204" pitchFamily="18" charset="0"/>
                            </a:rPr>
                          </m:ctrlPr>
                        </m:sSubPr>
                        <m:e>
                          <m:r>
                            <a:rPr lang="es-ES" sz="2400" i="1">
                              <a:solidFill>
                                <a:schemeClr val="tx1"/>
                              </a:solidFill>
                              <a:latin typeface="Cambria Math" panose="02040503050406030204" pitchFamily="18" charset="0"/>
                            </a:rPr>
                            <m:t>𝑠</m:t>
                          </m:r>
                        </m:e>
                        <m:sub>
                          <m:r>
                            <a:rPr lang="es-ES" sz="2400" i="1">
                              <a:solidFill>
                                <a:schemeClr val="tx1"/>
                              </a:solidFill>
                              <a:latin typeface="Cambria Math" panose="02040503050406030204" pitchFamily="18" charset="0"/>
                            </a:rPr>
                            <m:t>𝑗</m:t>
                          </m:r>
                        </m:sub>
                      </m:sSub>
                      <m:d>
                        <m:dPr>
                          <m:ctrlPr>
                            <a:rPr lang="es-ES" sz="2400" i="1">
                              <a:solidFill>
                                <a:schemeClr val="tx1"/>
                              </a:solidFill>
                              <a:latin typeface="Cambria Math" panose="02040503050406030204" pitchFamily="18" charset="0"/>
                            </a:rPr>
                          </m:ctrlPr>
                        </m:dPr>
                        <m:e>
                          <m:sSub>
                            <m:sSubPr>
                              <m:ctrlPr>
                                <a:rPr lang="es-ES" sz="2400" i="1">
                                  <a:solidFill>
                                    <a:schemeClr val="tx1"/>
                                  </a:solidFill>
                                  <a:latin typeface="Cambria Math" panose="02040503050406030204" pitchFamily="18" charset="0"/>
                                </a:rPr>
                              </m:ctrlPr>
                            </m:sSubPr>
                            <m:e>
                              <m:r>
                                <a:rPr lang="es-ES" sz="2400" i="1">
                                  <a:solidFill>
                                    <a:schemeClr val="tx1"/>
                                  </a:solidFill>
                                  <a:latin typeface="Cambria Math" panose="02040503050406030204" pitchFamily="18" charset="0"/>
                                </a:rPr>
                                <m:t>𝑥</m:t>
                              </m:r>
                            </m:e>
                            <m:sub>
                              <m:r>
                                <a:rPr lang="es-ES" sz="2400" i="1">
                                  <a:solidFill>
                                    <a:schemeClr val="tx1"/>
                                  </a:solidFill>
                                  <a:latin typeface="Cambria Math" panose="02040503050406030204" pitchFamily="18" charset="0"/>
                                </a:rPr>
                                <m:t>1</m:t>
                              </m:r>
                              <m:r>
                                <a:rPr lang="es-ES" sz="2400" i="1">
                                  <a:solidFill>
                                    <a:schemeClr val="tx1"/>
                                  </a:solidFill>
                                  <a:latin typeface="Cambria Math" panose="02040503050406030204" pitchFamily="18" charset="0"/>
                                </a:rPr>
                                <m:t>𝑗</m:t>
                              </m:r>
                            </m:sub>
                          </m:sSub>
                          <m:r>
                            <a:rPr lang="es-ES" sz="2400" i="1">
                              <a:solidFill>
                                <a:schemeClr val="tx1"/>
                              </a:solidFill>
                              <a:latin typeface="Cambria Math" panose="02040503050406030204" pitchFamily="18" charset="0"/>
                            </a:rPr>
                            <m:t>,</m:t>
                          </m:r>
                          <m:sSub>
                            <m:sSubPr>
                              <m:ctrlPr>
                                <a:rPr lang="es-ES" sz="2400" i="1">
                                  <a:solidFill>
                                    <a:schemeClr val="tx1"/>
                                  </a:solidFill>
                                  <a:latin typeface="Cambria Math" panose="02040503050406030204" pitchFamily="18" charset="0"/>
                                </a:rPr>
                              </m:ctrlPr>
                            </m:sSubPr>
                            <m:e>
                              <m:r>
                                <a:rPr lang="es-ES" sz="2400" i="1">
                                  <a:solidFill>
                                    <a:schemeClr val="tx1"/>
                                  </a:solidFill>
                                  <a:latin typeface="Cambria Math" panose="02040503050406030204" pitchFamily="18" charset="0"/>
                                </a:rPr>
                                <m:t>𝑥</m:t>
                              </m:r>
                            </m:e>
                            <m:sub>
                              <m:r>
                                <a:rPr lang="es-ES" sz="2400" i="1">
                                  <a:solidFill>
                                    <a:schemeClr val="tx1"/>
                                  </a:solidFill>
                                  <a:latin typeface="Cambria Math" panose="02040503050406030204" pitchFamily="18" charset="0"/>
                                </a:rPr>
                                <m:t>2</m:t>
                              </m:r>
                              <m:r>
                                <a:rPr lang="es-ES" sz="2400" i="1">
                                  <a:solidFill>
                                    <a:schemeClr val="tx1"/>
                                  </a:solidFill>
                                  <a:latin typeface="Cambria Math" panose="02040503050406030204" pitchFamily="18" charset="0"/>
                                </a:rPr>
                                <m:t>𝑗</m:t>
                              </m:r>
                            </m:sub>
                          </m:sSub>
                        </m:e>
                      </m:d>
                      <m:r>
                        <a:rPr lang="es-ES" sz="2400" b="0" i="1" smtClean="0">
                          <a:solidFill>
                            <a:schemeClr val="tx1"/>
                          </a:solidFill>
                          <a:latin typeface="Cambria Math" panose="02040503050406030204" pitchFamily="18" charset="0"/>
                        </a:rPr>
                        <m:t>=1−</m:t>
                      </m:r>
                      <m:f>
                        <m:fPr>
                          <m:ctrlPr>
                            <a:rPr lang="es-ES" sz="2400" b="0" i="1" smtClean="0">
                              <a:solidFill>
                                <a:schemeClr val="tx1"/>
                              </a:solidFill>
                              <a:latin typeface="Cambria Math" panose="02040503050406030204" pitchFamily="18" charset="0"/>
                            </a:rPr>
                          </m:ctrlPr>
                        </m:fPr>
                        <m:num>
                          <m:d>
                            <m:dPr>
                              <m:begChr m:val="|"/>
                              <m:endChr m:val="|"/>
                              <m:ctrlPr>
                                <a:rPr lang="es-ES" sz="2400" b="0" i="1" smtClean="0">
                                  <a:solidFill>
                                    <a:schemeClr val="tx1"/>
                                  </a:solidFill>
                                  <a:latin typeface="Cambria Math" panose="02040503050406030204" pitchFamily="18" charset="0"/>
                                </a:rPr>
                              </m:ctrlPr>
                            </m:dPr>
                            <m:e>
                              <m:sSub>
                                <m:sSubPr>
                                  <m:ctrlPr>
                                    <a:rPr lang="es-ES" sz="2400" b="0" i="1" smtClean="0">
                                      <a:solidFill>
                                        <a:schemeClr val="tx1"/>
                                      </a:solidFill>
                                      <a:latin typeface="Cambria Math" panose="02040503050406030204" pitchFamily="18" charset="0"/>
                                    </a:rPr>
                                  </m:ctrlPr>
                                </m:sSubPr>
                                <m:e>
                                  <m:r>
                                    <a:rPr lang="es-ES" sz="2400" b="0" i="1" smtClean="0">
                                      <a:solidFill>
                                        <a:schemeClr val="tx1"/>
                                      </a:solidFill>
                                      <a:latin typeface="Cambria Math" panose="02040503050406030204" pitchFamily="18" charset="0"/>
                                    </a:rPr>
                                    <m:t>𝑥</m:t>
                                  </m:r>
                                </m:e>
                                <m:sub>
                                  <m:r>
                                    <a:rPr lang="es-ES" sz="2400" b="0" i="1" smtClean="0">
                                      <a:solidFill>
                                        <a:schemeClr val="tx1"/>
                                      </a:solidFill>
                                      <a:latin typeface="Cambria Math" panose="02040503050406030204" pitchFamily="18" charset="0"/>
                                    </a:rPr>
                                    <m:t>1</m:t>
                                  </m:r>
                                  <m:r>
                                    <a:rPr lang="es-ES" sz="2400" b="0" i="1" smtClean="0">
                                      <a:solidFill>
                                        <a:schemeClr val="tx1"/>
                                      </a:solidFill>
                                      <a:latin typeface="Cambria Math" panose="02040503050406030204" pitchFamily="18" charset="0"/>
                                    </a:rPr>
                                    <m:t>𝑗</m:t>
                                  </m:r>
                                </m:sub>
                              </m:sSub>
                              <m:r>
                                <a:rPr lang="es-ES" sz="2400" b="0" i="1" smtClean="0">
                                  <a:solidFill>
                                    <a:schemeClr val="tx1"/>
                                  </a:solidFill>
                                  <a:latin typeface="Cambria Math" panose="02040503050406030204" pitchFamily="18" charset="0"/>
                                </a:rPr>
                                <m:t>−</m:t>
                              </m:r>
                              <m:sSub>
                                <m:sSubPr>
                                  <m:ctrlPr>
                                    <a:rPr lang="es-ES" sz="2400" b="0" i="1" smtClean="0">
                                      <a:solidFill>
                                        <a:schemeClr val="tx1"/>
                                      </a:solidFill>
                                      <a:latin typeface="Cambria Math" panose="02040503050406030204" pitchFamily="18" charset="0"/>
                                    </a:rPr>
                                  </m:ctrlPr>
                                </m:sSubPr>
                                <m:e>
                                  <m:r>
                                    <a:rPr lang="es-ES" sz="2400" b="0" i="1" smtClean="0">
                                      <a:solidFill>
                                        <a:schemeClr val="tx1"/>
                                      </a:solidFill>
                                      <a:latin typeface="Cambria Math" panose="02040503050406030204" pitchFamily="18" charset="0"/>
                                    </a:rPr>
                                    <m:t>𝑥</m:t>
                                  </m:r>
                                </m:e>
                                <m:sub>
                                  <m:r>
                                    <a:rPr lang="es-ES" sz="2400" b="0" i="1" smtClean="0">
                                      <a:solidFill>
                                        <a:schemeClr val="tx1"/>
                                      </a:solidFill>
                                      <a:latin typeface="Cambria Math" panose="02040503050406030204" pitchFamily="18" charset="0"/>
                                    </a:rPr>
                                    <m:t>2</m:t>
                                  </m:r>
                                  <m:r>
                                    <a:rPr lang="es-ES" sz="2400" b="0" i="1" smtClean="0">
                                      <a:solidFill>
                                        <a:schemeClr val="tx1"/>
                                      </a:solidFill>
                                      <a:latin typeface="Cambria Math" panose="02040503050406030204" pitchFamily="18" charset="0"/>
                                    </a:rPr>
                                    <m:t>𝑗</m:t>
                                  </m:r>
                                </m:sub>
                              </m:sSub>
                            </m:e>
                          </m:d>
                        </m:num>
                        <m:den>
                          <m:sSub>
                            <m:sSubPr>
                              <m:ctrlPr>
                                <a:rPr lang="es-ES" sz="2400" b="0" i="1" smtClean="0">
                                  <a:solidFill>
                                    <a:schemeClr val="tx1"/>
                                  </a:solidFill>
                                  <a:latin typeface="Cambria Math" panose="02040503050406030204" pitchFamily="18" charset="0"/>
                                </a:rPr>
                              </m:ctrlPr>
                            </m:sSubPr>
                            <m:e>
                              <m:r>
                                <a:rPr lang="es-ES" sz="2400" b="0" i="1" smtClean="0">
                                  <a:solidFill>
                                    <a:schemeClr val="tx1"/>
                                  </a:solidFill>
                                  <a:latin typeface="Cambria Math" panose="02040503050406030204" pitchFamily="18" charset="0"/>
                                </a:rPr>
                                <m:t>𝑅</m:t>
                              </m:r>
                            </m:e>
                            <m:sub>
                              <m:r>
                                <a:rPr lang="es-ES" sz="2400" b="0" i="1" smtClean="0">
                                  <a:solidFill>
                                    <a:schemeClr val="tx1"/>
                                  </a:solidFill>
                                  <a:latin typeface="Cambria Math" panose="02040503050406030204" pitchFamily="18" charset="0"/>
                                </a:rPr>
                                <m:t>𝑗</m:t>
                              </m:r>
                            </m:sub>
                          </m:sSub>
                        </m:den>
                      </m:f>
                    </m:oMath>
                  </m:oMathPara>
                </a14:m>
                <a:endParaRPr lang="es-ES" sz="1400" b="0" dirty="0">
                  <a:solidFill>
                    <a:schemeClr val="tx1"/>
                  </a:solidFill>
                </a:endParaRPr>
              </a:p>
              <a:p>
                <a:pPr algn="just"/>
                <a:endParaRPr lang="en-US" sz="1400" dirty="0">
                  <a:solidFill>
                    <a:schemeClr val="tx1"/>
                  </a:solidFill>
                </a:endParaRPr>
              </a:p>
              <a:p>
                <a:pPr algn="just"/>
                <a:r>
                  <a:rPr lang="es-ES" sz="1400" dirty="0">
                    <a:solidFill>
                      <a:schemeClr val="tx1"/>
                    </a:solidFill>
                  </a:rPr>
                  <a:t>En donde </a:t>
                </a:r>
                <a14:m>
                  <m:oMath xmlns:m="http://schemas.openxmlformats.org/officeDocument/2006/math">
                    <m:sSub>
                      <m:sSubPr>
                        <m:ctrlPr>
                          <a:rPr lang="es-ES" sz="1400" b="0" i="1" smtClean="0">
                            <a:solidFill>
                              <a:schemeClr val="tx1"/>
                            </a:solidFill>
                            <a:latin typeface="Cambria Math" panose="02040503050406030204" pitchFamily="18" charset="0"/>
                          </a:rPr>
                        </m:ctrlPr>
                      </m:sSubPr>
                      <m:e>
                        <m:r>
                          <a:rPr lang="es-ES" sz="1400" b="0" i="1" smtClean="0">
                            <a:solidFill>
                              <a:schemeClr val="tx1"/>
                            </a:solidFill>
                            <a:latin typeface="Cambria Math" panose="02040503050406030204" pitchFamily="18" charset="0"/>
                          </a:rPr>
                          <m:t>𝑅</m:t>
                        </m:r>
                      </m:e>
                      <m:sub>
                        <m:r>
                          <a:rPr lang="es-ES" sz="1400" b="0" i="1" smtClean="0">
                            <a:solidFill>
                              <a:schemeClr val="tx1"/>
                            </a:solidFill>
                            <a:latin typeface="Cambria Math" panose="02040503050406030204" pitchFamily="18" charset="0"/>
                          </a:rPr>
                          <m:t>𝑗</m:t>
                        </m:r>
                      </m:sub>
                    </m:sSub>
                  </m:oMath>
                </a14:m>
                <a:r>
                  <a:rPr lang="en-US" sz="1400" dirty="0">
                    <a:solidFill>
                      <a:schemeClr val="tx1"/>
                    </a:solidFill>
                  </a:rPr>
                  <a:t> es </a:t>
                </a:r>
                <a:r>
                  <a:rPr lang="en-US" sz="1400" dirty="0" err="1">
                    <a:solidFill>
                      <a:schemeClr val="tx1"/>
                    </a:solidFill>
                  </a:rPr>
                  <a:t>el</a:t>
                </a:r>
                <a:r>
                  <a:rPr lang="en-US" sz="1400" dirty="0">
                    <a:solidFill>
                      <a:schemeClr val="tx1"/>
                    </a:solidFill>
                  </a:rPr>
                  <a:t> </a:t>
                </a:r>
                <a:r>
                  <a:rPr lang="en-US" sz="1400" dirty="0" err="1">
                    <a:solidFill>
                      <a:schemeClr val="tx1"/>
                    </a:solidFill>
                  </a:rPr>
                  <a:t>rango</a:t>
                </a:r>
                <a:r>
                  <a:rPr lang="en-US" sz="1400" dirty="0">
                    <a:solidFill>
                      <a:schemeClr val="tx1"/>
                    </a:solidFill>
                  </a:rPr>
                  <a:t> de la variable </a:t>
                </a:r>
                <a14:m>
                  <m:oMath xmlns:m="http://schemas.openxmlformats.org/officeDocument/2006/math">
                    <m:r>
                      <a:rPr lang="es-ES" sz="1400" b="0" i="1" smtClean="0">
                        <a:solidFill>
                          <a:schemeClr val="tx1"/>
                        </a:solidFill>
                        <a:latin typeface="Cambria Math" panose="02040503050406030204" pitchFamily="18" charset="0"/>
                      </a:rPr>
                      <m:t>𝑗</m:t>
                    </m:r>
                  </m:oMath>
                </a14:m>
                <a:endParaRPr lang="en-US" sz="1400" dirty="0">
                  <a:solidFill>
                    <a:schemeClr val="tx1"/>
                  </a:solidFill>
                </a:endParaRPr>
              </a:p>
            </p:txBody>
          </p:sp>
        </mc:Choice>
        <mc:Fallback xmlns="">
          <p:sp>
            <p:nvSpPr>
              <p:cNvPr id="3" name="Content Placeholder 7">
                <a:extLst>
                  <a:ext uri="{FF2B5EF4-FFF2-40B4-BE49-F238E27FC236}">
                    <a16:creationId xmlns:a16="http://schemas.microsoft.com/office/drawing/2014/main" id="{4D47AD4C-67B0-B08C-6185-2E254814B796}"/>
                  </a:ext>
                </a:extLst>
              </p:cNvPr>
              <p:cNvSpPr>
                <a:spLocks noGrp="1" noRot="1" noChangeAspect="1" noMove="1" noResize="1" noEditPoints="1" noAdjustHandles="1" noChangeArrowheads="1" noChangeShapeType="1" noTextEdit="1"/>
              </p:cNvSpPr>
              <p:nvPr>
                <p:ph idx="1"/>
              </p:nvPr>
            </p:nvSpPr>
            <p:spPr>
              <a:xfrm>
                <a:off x="852003" y="2673215"/>
                <a:ext cx="5539271" cy="3283964"/>
              </a:xfrm>
              <a:blipFill>
                <a:blip r:embed="rId2"/>
                <a:stretch>
                  <a:fillRect r="-110"/>
                </a:stretch>
              </a:blipFill>
            </p:spPr>
            <p:txBody>
              <a:bodyPr/>
              <a:lstStyle/>
              <a:p>
                <a:r>
                  <a:rPr lang="es-CO">
                    <a:noFill/>
                  </a:rPr>
                  <a:t> </a:t>
                </a:r>
              </a:p>
            </p:txBody>
          </p:sp>
        </mc:Fallback>
      </mc:AlternateContent>
      <p:sp>
        <p:nvSpPr>
          <p:cNvPr id="5" name="Content Placeholder 7">
            <a:extLst>
              <a:ext uri="{FF2B5EF4-FFF2-40B4-BE49-F238E27FC236}">
                <a16:creationId xmlns:a16="http://schemas.microsoft.com/office/drawing/2014/main" id="{AAA14400-B55E-4104-2E75-95DC2960D662}"/>
              </a:ext>
            </a:extLst>
          </p:cNvPr>
          <p:cNvSpPr txBox="1">
            <a:spLocks/>
          </p:cNvSpPr>
          <p:nvPr/>
        </p:nvSpPr>
        <p:spPr>
          <a:xfrm>
            <a:off x="852006" y="5609707"/>
            <a:ext cx="5356752" cy="694943"/>
          </a:xfrm>
          <a:prstGeom prst="rect">
            <a:avLst/>
          </a:prstGeom>
        </p:spPr>
        <p:txBody>
          <a:bodyPr vert="horz" lIns="109728" tIns="109728" rIns="109728" bIns="91440" rtlCol="0">
            <a:no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just"/>
            <a:endParaRPr lang="en-US" sz="1400" dirty="0">
              <a:solidFill>
                <a:schemeClr val="tx1"/>
              </a:solidFill>
            </a:endParaRPr>
          </a:p>
        </p:txBody>
      </p:sp>
      <p:pic>
        <p:nvPicPr>
          <p:cNvPr id="7" name="Imagen 6">
            <a:extLst>
              <a:ext uri="{FF2B5EF4-FFF2-40B4-BE49-F238E27FC236}">
                <a16:creationId xmlns:a16="http://schemas.microsoft.com/office/drawing/2014/main" id="{243D96BF-E4A6-92D2-80B2-538FE588B41F}"/>
              </a:ext>
            </a:extLst>
          </p:cNvPr>
          <p:cNvPicPr>
            <a:picLocks noChangeAspect="1"/>
          </p:cNvPicPr>
          <p:nvPr/>
        </p:nvPicPr>
        <p:blipFill>
          <a:blip r:embed="rId3"/>
          <a:stretch>
            <a:fillRect/>
          </a:stretch>
        </p:blipFill>
        <p:spPr>
          <a:xfrm>
            <a:off x="7172324" y="2673214"/>
            <a:ext cx="3295651" cy="3283965"/>
          </a:xfrm>
          <a:prstGeom prst="rect">
            <a:avLst/>
          </a:prstGeom>
        </p:spPr>
      </p:pic>
    </p:spTree>
    <p:extLst>
      <p:ext uri="{BB962C8B-B14F-4D97-AF65-F5344CB8AC3E}">
        <p14:creationId xmlns:p14="http://schemas.microsoft.com/office/powerpoint/2010/main" val="2300663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n 8">
            <a:extLst>
              <a:ext uri="{FF2B5EF4-FFF2-40B4-BE49-F238E27FC236}">
                <a16:creationId xmlns:a16="http://schemas.microsoft.com/office/drawing/2014/main" id="{867B2E66-0308-ABD8-6B80-38979400C691}"/>
              </a:ext>
            </a:extLst>
          </p:cNvPr>
          <p:cNvPicPr>
            <a:picLocks noChangeAspect="1"/>
          </p:cNvPicPr>
          <p:nvPr/>
        </p:nvPicPr>
        <p:blipFill>
          <a:blip r:embed="rId2"/>
          <a:stretch>
            <a:fillRect/>
          </a:stretch>
        </p:blipFill>
        <p:spPr>
          <a:xfrm>
            <a:off x="7172324" y="2673213"/>
            <a:ext cx="3295651" cy="3283963"/>
          </a:xfrm>
          <a:prstGeom prst="rect">
            <a:avLst/>
          </a:prstGeom>
        </p:spPr>
      </p:pic>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a:bodyPr>
          <a:lstStyle/>
          <a:p>
            <a:pPr algn="ctr"/>
            <a:r>
              <a:rPr lang="es-ES" dirty="0"/>
              <a:t>Distancia de </a:t>
            </a:r>
            <a:r>
              <a:rPr lang="es-ES" dirty="0" err="1"/>
              <a:t>Gower</a:t>
            </a:r>
            <a:endParaRPr lang="en-CO" dirty="0"/>
          </a:p>
        </p:txBody>
      </p:sp>
      <mc:AlternateContent xmlns:mc="http://schemas.openxmlformats.org/markup-compatibility/2006" xmlns:a14="http://schemas.microsoft.com/office/drawing/2010/main">
        <mc:Choice Requires="a14">
          <p:sp>
            <p:nvSpPr>
              <p:cNvPr id="3" name="Content Placeholder 7">
                <a:extLst>
                  <a:ext uri="{FF2B5EF4-FFF2-40B4-BE49-F238E27FC236}">
                    <a16:creationId xmlns:a16="http://schemas.microsoft.com/office/drawing/2014/main" id="{4D47AD4C-67B0-B08C-6185-2E254814B796}"/>
                  </a:ext>
                </a:extLst>
              </p:cNvPr>
              <p:cNvSpPr>
                <a:spLocks noGrp="1"/>
              </p:cNvSpPr>
              <p:nvPr>
                <p:ph idx="1"/>
              </p:nvPr>
            </p:nvSpPr>
            <p:spPr>
              <a:xfrm>
                <a:off x="852003" y="2673215"/>
                <a:ext cx="5539271" cy="3283964"/>
              </a:xfrm>
            </p:spPr>
            <p:txBody>
              <a:bodyPr anchor="ctr">
                <a:noAutofit/>
              </a:bodyPr>
              <a:lstStyle/>
              <a:p>
                <a:pPr algn="just"/>
                <a:r>
                  <a:rPr lang="es-ES" sz="1400" dirty="0">
                    <a:solidFill>
                      <a:schemeClr val="tx1"/>
                    </a:solidFill>
                  </a:rPr>
                  <a:t>Para </a:t>
                </a:r>
                <a:r>
                  <a:rPr lang="es-ES" sz="1400" b="1" dirty="0">
                    <a:solidFill>
                      <a:schemeClr val="tx1"/>
                    </a:solidFill>
                  </a:rPr>
                  <a:t>variables cualitativas </a:t>
                </a:r>
                <a14:m>
                  <m:oMath xmlns:m="http://schemas.openxmlformats.org/officeDocument/2006/math">
                    <m:sSub>
                      <m:sSubPr>
                        <m:ctrlPr>
                          <a:rPr lang="es-ES" sz="1400" b="0" i="1" smtClean="0">
                            <a:solidFill>
                              <a:schemeClr val="tx1"/>
                            </a:solidFill>
                            <a:latin typeface="Cambria Math" panose="02040503050406030204" pitchFamily="18" charset="0"/>
                          </a:rPr>
                        </m:ctrlPr>
                      </m:sSubPr>
                      <m:e>
                        <m:r>
                          <a:rPr lang="es-ES" sz="1400" b="0" i="1" smtClean="0">
                            <a:solidFill>
                              <a:schemeClr val="tx1"/>
                            </a:solidFill>
                            <a:latin typeface="Cambria Math" panose="02040503050406030204" pitchFamily="18" charset="0"/>
                          </a:rPr>
                          <m:t>𝑠</m:t>
                        </m:r>
                      </m:e>
                      <m:sub>
                        <m:r>
                          <a:rPr lang="es-ES" sz="1400" b="0" i="1" smtClean="0">
                            <a:solidFill>
                              <a:schemeClr val="tx1"/>
                            </a:solidFill>
                            <a:latin typeface="Cambria Math" panose="02040503050406030204" pitchFamily="18" charset="0"/>
                          </a:rPr>
                          <m:t>𝑗</m:t>
                        </m:r>
                      </m:sub>
                    </m:sSub>
                  </m:oMath>
                </a14:m>
                <a:r>
                  <a:rPr lang="en-US" sz="1400" dirty="0">
                    <a:solidFill>
                      <a:schemeClr val="tx1"/>
                    </a:solidFill>
                  </a:rPr>
                  <a:t> </a:t>
                </a:r>
                <a:r>
                  <a:rPr lang="es-ES" sz="1400" dirty="0">
                    <a:solidFill>
                      <a:schemeClr val="tx1"/>
                    </a:solidFill>
                  </a:rPr>
                  <a:t>es la </a:t>
                </a:r>
                <a:r>
                  <a:rPr lang="es-ES" sz="1400" b="1" dirty="0">
                    <a:solidFill>
                      <a:schemeClr val="tx1"/>
                    </a:solidFill>
                  </a:rPr>
                  <a:t>distancia Sørensen–Dice</a:t>
                </a:r>
                <a:r>
                  <a:rPr lang="es-ES" sz="1400" dirty="0">
                    <a:solidFill>
                      <a:schemeClr val="tx1"/>
                    </a:solidFill>
                  </a:rPr>
                  <a:t>:</a:t>
                </a:r>
              </a:p>
              <a:p>
                <a:pPr algn="just"/>
                <a14:m>
                  <m:oMathPara xmlns:m="http://schemas.openxmlformats.org/officeDocument/2006/math">
                    <m:oMathParaPr>
                      <m:jc m:val="centerGroup"/>
                    </m:oMathParaPr>
                    <m:oMath xmlns:m="http://schemas.openxmlformats.org/officeDocument/2006/math">
                      <m:sSub>
                        <m:sSubPr>
                          <m:ctrlPr>
                            <a:rPr lang="es-ES" sz="2400" i="1" smtClean="0">
                              <a:solidFill>
                                <a:schemeClr val="tx1"/>
                              </a:solidFill>
                              <a:latin typeface="Cambria Math" panose="02040503050406030204" pitchFamily="18" charset="0"/>
                            </a:rPr>
                          </m:ctrlPr>
                        </m:sSubPr>
                        <m:e>
                          <m:r>
                            <a:rPr lang="es-ES" sz="2400" i="1">
                              <a:solidFill>
                                <a:schemeClr val="tx1"/>
                              </a:solidFill>
                              <a:latin typeface="Cambria Math" panose="02040503050406030204" pitchFamily="18" charset="0"/>
                            </a:rPr>
                            <m:t>𝑠</m:t>
                          </m:r>
                        </m:e>
                        <m:sub>
                          <m:r>
                            <a:rPr lang="es-ES" sz="2400" i="1">
                              <a:solidFill>
                                <a:schemeClr val="tx1"/>
                              </a:solidFill>
                              <a:latin typeface="Cambria Math" panose="02040503050406030204" pitchFamily="18" charset="0"/>
                            </a:rPr>
                            <m:t>𝑗</m:t>
                          </m:r>
                        </m:sub>
                      </m:sSub>
                      <m:d>
                        <m:dPr>
                          <m:ctrlPr>
                            <a:rPr lang="es-ES" sz="2400" i="1" smtClean="0">
                              <a:solidFill>
                                <a:schemeClr val="tx1"/>
                              </a:solidFill>
                              <a:latin typeface="Cambria Math" panose="02040503050406030204" pitchFamily="18" charset="0"/>
                            </a:rPr>
                          </m:ctrlPr>
                        </m:dPr>
                        <m:e>
                          <m:sSub>
                            <m:sSubPr>
                              <m:ctrlPr>
                                <a:rPr lang="es-ES" sz="2400" i="1">
                                  <a:solidFill>
                                    <a:schemeClr val="tx1"/>
                                  </a:solidFill>
                                  <a:latin typeface="Cambria Math" panose="02040503050406030204" pitchFamily="18" charset="0"/>
                                </a:rPr>
                              </m:ctrlPr>
                            </m:sSubPr>
                            <m:e>
                              <m:r>
                                <a:rPr lang="es-ES" sz="2400" i="1">
                                  <a:solidFill>
                                    <a:schemeClr val="tx1"/>
                                  </a:solidFill>
                                  <a:latin typeface="Cambria Math" panose="02040503050406030204" pitchFamily="18" charset="0"/>
                                </a:rPr>
                                <m:t>𝑥</m:t>
                              </m:r>
                            </m:e>
                            <m:sub>
                              <m:r>
                                <a:rPr lang="es-ES" sz="2400" i="1">
                                  <a:solidFill>
                                    <a:schemeClr val="tx1"/>
                                  </a:solidFill>
                                  <a:latin typeface="Cambria Math" panose="02040503050406030204" pitchFamily="18" charset="0"/>
                                </a:rPr>
                                <m:t>1</m:t>
                              </m:r>
                              <m:r>
                                <a:rPr lang="es-ES" sz="2400" i="1">
                                  <a:solidFill>
                                    <a:schemeClr val="tx1"/>
                                  </a:solidFill>
                                  <a:latin typeface="Cambria Math" panose="02040503050406030204" pitchFamily="18" charset="0"/>
                                </a:rPr>
                                <m:t>𝑗</m:t>
                              </m:r>
                            </m:sub>
                          </m:sSub>
                          <m:r>
                            <a:rPr lang="es-ES" sz="2400" i="1">
                              <a:solidFill>
                                <a:schemeClr val="tx1"/>
                              </a:solidFill>
                              <a:latin typeface="Cambria Math" panose="02040503050406030204" pitchFamily="18" charset="0"/>
                            </a:rPr>
                            <m:t>,</m:t>
                          </m:r>
                          <m:sSub>
                            <m:sSubPr>
                              <m:ctrlPr>
                                <a:rPr lang="es-ES" sz="2400" i="1">
                                  <a:solidFill>
                                    <a:schemeClr val="tx1"/>
                                  </a:solidFill>
                                  <a:latin typeface="Cambria Math" panose="02040503050406030204" pitchFamily="18" charset="0"/>
                                </a:rPr>
                              </m:ctrlPr>
                            </m:sSubPr>
                            <m:e>
                              <m:r>
                                <a:rPr lang="es-ES" sz="2400" i="1">
                                  <a:solidFill>
                                    <a:schemeClr val="tx1"/>
                                  </a:solidFill>
                                  <a:latin typeface="Cambria Math" panose="02040503050406030204" pitchFamily="18" charset="0"/>
                                </a:rPr>
                                <m:t>𝑥</m:t>
                              </m:r>
                            </m:e>
                            <m:sub>
                              <m:r>
                                <a:rPr lang="es-ES" sz="2400" i="1">
                                  <a:solidFill>
                                    <a:schemeClr val="tx1"/>
                                  </a:solidFill>
                                  <a:latin typeface="Cambria Math" panose="02040503050406030204" pitchFamily="18" charset="0"/>
                                </a:rPr>
                                <m:t>2</m:t>
                              </m:r>
                              <m:r>
                                <a:rPr lang="es-ES" sz="2400" i="1">
                                  <a:solidFill>
                                    <a:schemeClr val="tx1"/>
                                  </a:solidFill>
                                  <a:latin typeface="Cambria Math" panose="02040503050406030204" pitchFamily="18" charset="0"/>
                                </a:rPr>
                                <m:t>𝑗</m:t>
                              </m:r>
                            </m:sub>
                          </m:sSub>
                        </m:e>
                      </m:d>
                      <m:r>
                        <a:rPr lang="es-ES" sz="2400" b="0" i="1" smtClean="0">
                          <a:solidFill>
                            <a:schemeClr val="tx1"/>
                          </a:solidFill>
                          <a:latin typeface="Cambria Math" panose="02040503050406030204" pitchFamily="18" charset="0"/>
                        </a:rPr>
                        <m:t>=</m:t>
                      </m:r>
                      <m:f>
                        <m:fPr>
                          <m:ctrlPr>
                            <a:rPr lang="es-ES" sz="2400" b="0" i="1" smtClean="0">
                              <a:solidFill>
                                <a:schemeClr val="tx1"/>
                              </a:solidFill>
                              <a:latin typeface="Cambria Math" panose="02040503050406030204" pitchFamily="18" charset="0"/>
                            </a:rPr>
                          </m:ctrlPr>
                        </m:fPr>
                        <m:num>
                          <m:r>
                            <a:rPr lang="es-ES" sz="2400" b="0" i="1" smtClean="0">
                              <a:solidFill>
                                <a:schemeClr val="tx1"/>
                              </a:solidFill>
                              <a:latin typeface="Cambria Math" panose="02040503050406030204" pitchFamily="18" charset="0"/>
                            </a:rPr>
                            <m:t>2</m:t>
                          </m:r>
                          <m:d>
                            <m:dPr>
                              <m:begChr m:val="|"/>
                              <m:endChr m:val="|"/>
                              <m:ctrlPr>
                                <a:rPr lang="es-ES" sz="2400" b="0" i="1" smtClean="0">
                                  <a:solidFill>
                                    <a:schemeClr val="tx1"/>
                                  </a:solidFill>
                                  <a:latin typeface="Cambria Math" panose="02040503050406030204" pitchFamily="18" charset="0"/>
                                </a:rPr>
                              </m:ctrlPr>
                            </m:dPr>
                            <m:e>
                              <m:sSub>
                                <m:sSubPr>
                                  <m:ctrlPr>
                                    <a:rPr lang="es-ES" sz="2400" b="0" i="1" smtClean="0">
                                      <a:solidFill>
                                        <a:schemeClr val="tx1"/>
                                      </a:solidFill>
                                      <a:latin typeface="Cambria Math" panose="02040503050406030204" pitchFamily="18" charset="0"/>
                                    </a:rPr>
                                  </m:ctrlPr>
                                </m:sSubPr>
                                <m:e>
                                  <m:r>
                                    <a:rPr lang="es-ES" sz="2400" b="0" i="1" smtClean="0">
                                      <a:solidFill>
                                        <a:schemeClr val="tx1"/>
                                      </a:solidFill>
                                      <a:latin typeface="Cambria Math" panose="02040503050406030204" pitchFamily="18" charset="0"/>
                                    </a:rPr>
                                    <m:t>𝑥</m:t>
                                  </m:r>
                                </m:e>
                                <m:sub>
                                  <m:r>
                                    <a:rPr lang="es-ES" sz="2400" b="0" i="1" smtClean="0">
                                      <a:solidFill>
                                        <a:schemeClr val="tx1"/>
                                      </a:solidFill>
                                      <a:latin typeface="Cambria Math" panose="02040503050406030204" pitchFamily="18" charset="0"/>
                                    </a:rPr>
                                    <m:t>1</m:t>
                                  </m:r>
                                  <m:r>
                                    <a:rPr lang="es-ES" sz="2400" b="0" i="1" smtClean="0">
                                      <a:solidFill>
                                        <a:schemeClr val="tx1"/>
                                      </a:solidFill>
                                      <a:latin typeface="Cambria Math" panose="02040503050406030204" pitchFamily="18" charset="0"/>
                                    </a:rPr>
                                    <m:t>𝑗</m:t>
                                  </m:r>
                                </m:sub>
                              </m:sSub>
                              <m:r>
                                <a:rPr lang="es-ES" sz="2400" i="1">
                                  <a:solidFill>
                                    <a:schemeClr val="tx1"/>
                                  </a:solidFill>
                                  <a:latin typeface="Cambria Math" panose="02040503050406030204" pitchFamily="18" charset="0"/>
                                  <a:ea typeface="Cambria Math" panose="02040503050406030204" pitchFamily="18" charset="0"/>
                                </a:rPr>
                                <m:t>∩</m:t>
                              </m:r>
                              <m:sSub>
                                <m:sSubPr>
                                  <m:ctrlPr>
                                    <a:rPr lang="es-ES" sz="2400" b="0" i="1" smtClean="0">
                                      <a:solidFill>
                                        <a:schemeClr val="tx1"/>
                                      </a:solidFill>
                                      <a:latin typeface="Cambria Math" panose="02040503050406030204" pitchFamily="18" charset="0"/>
                                    </a:rPr>
                                  </m:ctrlPr>
                                </m:sSubPr>
                                <m:e>
                                  <m:r>
                                    <a:rPr lang="es-ES" sz="2400" b="0" i="1" smtClean="0">
                                      <a:solidFill>
                                        <a:schemeClr val="tx1"/>
                                      </a:solidFill>
                                      <a:latin typeface="Cambria Math" panose="02040503050406030204" pitchFamily="18" charset="0"/>
                                    </a:rPr>
                                    <m:t>𝑥</m:t>
                                  </m:r>
                                </m:e>
                                <m:sub>
                                  <m:r>
                                    <a:rPr lang="es-ES" sz="2400" b="0" i="1" smtClean="0">
                                      <a:solidFill>
                                        <a:schemeClr val="tx1"/>
                                      </a:solidFill>
                                      <a:latin typeface="Cambria Math" panose="02040503050406030204" pitchFamily="18" charset="0"/>
                                    </a:rPr>
                                    <m:t>2</m:t>
                                  </m:r>
                                  <m:r>
                                    <a:rPr lang="es-ES" sz="2400" b="0" i="1" smtClean="0">
                                      <a:solidFill>
                                        <a:schemeClr val="tx1"/>
                                      </a:solidFill>
                                      <a:latin typeface="Cambria Math" panose="02040503050406030204" pitchFamily="18" charset="0"/>
                                    </a:rPr>
                                    <m:t>𝑗</m:t>
                                  </m:r>
                                </m:sub>
                              </m:sSub>
                            </m:e>
                          </m:d>
                        </m:num>
                        <m:den>
                          <m:d>
                            <m:dPr>
                              <m:begChr m:val="|"/>
                              <m:endChr m:val="|"/>
                              <m:ctrlPr>
                                <a:rPr lang="es-ES" sz="2400" b="0" i="1" smtClean="0">
                                  <a:solidFill>
                                    <a:schemeClr val="tx1"/>
                                  </a:solidFill>
                                  <a:latin typeface="Cambria Math" panose="02040503050406030204" pitchFamily="18" charset="0"/>
                                </a:rPr>
                              </m:ctrlPr>
                            </m:dPr>
                            <m:e>
                              <m:sSub>
                                <m:sSubPr>
                                  <m:ctrlPr>
                                    <a:rPr lang="es-ES" sz="2400" i="1">
                                      <a:solidFill>
                                        <a:schemeClr val="tx1"/>
                                      </a:solidFill>
                                      <a:latin typeface="Cambria Math" panose="02040503050406030204" pitchFamily="18" charset="0"/>
                                    </a:rPr>
                                  </m:ctrlPr>
                                </m:sSubPr>
                                <m:e>
                                  <m:r>
                                    <a:rPr lang="es-ES" sz="2400" i="1">
                                      <a:solidFill>
                                        <a:schemeClr val="tx1"/>
                                      </a:solidFill>
                                      <a:latin typeface="Cambria Math" panose="02040503050406030204" pitchFamily="18" charset="0"/>
                                    </a:rPr>
                                    <m:t>𝑥</m:t>
                                  </m:r>
                                </m:e>
                                <m:sub>
                                  <m:r>
                                    <a:rPr lang="es-ES" sz="2400" i="1">
                                      <a:solidFill>
                                        <a:schemeClr val="tx1"/>
                                      </a:solidFill>
                                      <a:latin typeface="Cambria Math" panose="02040503050406030204" pitchFamily="18" charset="0"/>
                                    </a:rPr>
                                    <m:t>1</m:t>
                                  </m:r>
                                  <m:r>
                                    <a:rPr lang="es-ES" sz="2400" i="1">
                                      <a:solidFill>
                                        <a:schemeClr val="tx1"/>
                                      </a:solidFill>
                                      <a:latin typeface="Cambria Math" panose="02040503050406030204" pitchFamily="18" charset="0"/>
                                    </a:rPr>
                                    <m:t>𝑗</m:t>
                                  </m:r>
                                </m:sub>
                              </m:sSub>
                            </m:e>
                          </m:d>
                          <m:r>
                            <a:rPr lang="es-ES" sz="2400" b="0" i="1" smtClean="0">
                              <a:solidFill>
                                <a:schemeClr val="tx1"/>
                              </a:solidFill>
                              <a:latin typeface="Cambria Math" panose="02040503050406030204" pitchFamily="18" charset="0"/>
                              <a:ea typeface="Cambria Math" panose="02040503050406030204" pitchFamily="18" charset="0"/>
                            </a:rPr>
                            <m:t>∪</m:t>
                          </m:r>
                          <m:d>
                            <m:dPr>
                              <m:begChr m:val="|"/>
                              <m:endChr m:val="|"/>
                              <m:ctrlPr>
                                <a:rPr lang="es-ES" sz="2400" i="1">
                                  <a:solidFill>
                                    <a:schemeClr val="tx1"/>
                                  </a:solidFill>
                                  <a:latin typeface="Cambria Math" panose="02040503050406030204" pitchFamily="18" charset="0"/>
                                </a:rPr>
                              </m:ctrlPr>
                            </m:dPr>
                            <m:e>
                              <m:sSub>
                                <m:sSubPr>
                                  <m:ctrlPr>
                                    <a:rPr lang="es-ES" sz="2400" i="1">
                                      <a:solidFill>
                                        <a:schemeClr val="tx1"/>
                                      </a:solidFill>
                                      <a:latin typeface="Cambria Math" panose="02040503050406030204" pitchFamily="18" charset="0"/>
                                    </a:rPr>
                                  </m:ctrlPr>
                                </m:sSubPr>
                                <m:e>
                                  <m:r>
                                    <a:rPr lang="es-ES" sz="2400" i="1">
                                      <a:solidFill>
                                        <a:schemeClr val="tx1"/>
                                      </a:solidFill>
                                      <a:latin typeface="Cambria Math" panose="02040503050406030204" pitchFamily="18" charset="0"/>
                                    </a:rPr>
                                    <m:t>𝑥</m:t>
                                  </m:r>
                                </m:e>
                                <m:sub>
                                  <m:r>
                                    <a:rPr lang="es-ES" sz="2400" b="0" i="1" smtClean="0">
                                      <a:solidFill>
                                        <a:schemeClr val="tx1"/>
                                      </a:solidFill>
                                      <a:latin typeface="Cambria Math" panose="02040503050406030204" pitchFamily="18" charset="0"/>
                                    </a:rPr>
                                    <m:t>2</m:t>
                                  </m:r>
                                  <m:r>
                                    <a:rPr lang="es-ES" sz="2400" i="1">
                                      <a:solidFill>
                                        <a:schemeClr val="tx1"/>
                                      </a:solidFill>
                                      <a:latin typeface="Cambria Math" panose="02040503050406030204" pitchFamily="18" charset="0"/>
                                    </a:rPr>
                                    <m:t>𝑗</m:t>
                                  </m:r>
                                </m:sub>
                              </m:sSub>
                            </m:e>
                          </m:d>
                        </m:den>
                      </m:f>
                    </m:oMath>
                  </m:oMathPara>
                </a14:m>
                <a:endParaRPr lang="es-ES" sz="1400" b="0" dirty="0">
                  <a:solidFill>
                    <a:schemeClr val="tx1"/>
                  </a:solidFill>
                </a:endParaRPr>
              </a:p>
            </p:txBody>
          </p:sp>
        </mc:Choice>
        <mc:Fallback xmlns="">
          <p:sp>
            <p:nvSpPr>
              <p:cNvPr id="3" name="Content Placeholder 7">
                <a:extLst>
                  <a:ext uri="{FF2B5EF4-FFF2-40B4-BE49-F238E27FC236}">
                    <a16:creationId xmlns:a16="http://schemas.microsoft.com/office/drawing/2014/main" id="{4D47AD4C-67B0-B08C-6185-2E254814B796}"/>
                  </a:ext>
                </a:extLst>
              </p:cNvPr>
              <p:cNvSpPr>
                <a:spLocks noGrp="1" noRot="1" noChangeAspect="1" noMove="1" noResize="1" noEditPoints="1" noAdjustHandles="1" noChangeArrowheads="1" noChangeShapeType="1" noTextEdit="1"/>
              </p:cNvSpPr>
              <p:nvPr>
                <p:ph idx="1"/>
              </p:nvPr>
            </p:nvSpPr>
            <p:spPr>
              <a:xfrm>
                <a:off x="852003" y="2673215"/>
                <a:ext cx="5539271" cy="3283964"/>
              </a:xfrm>
              <a:blipFill>
                <a:blip r:embed="rId3"/>
                <a:stretch>
                  <a:fillRect r="-110"/>
                </a:stretch>
              </a:blipFill>
            </p:spPr>
            <p:txBody>
              <a:bodyPr/>
              <a:lstStyle/>
              <a:p>
                <a:r>
                  <a:rPr lang="es-CO">
                    <a:noFill/>
                  </a:rPr>
                  <a:t> </a:t>
                </a:r>
              </a:p>
            </p:txBody>
          </p:sp>
        </mc:Fallback>
      </mc:AlternateContent>
      <p:sp>
        <p:nvSpPr>
          <p:cNvPr id="5" name="Content Placeholder 7">
            <a:extLst>
              <a:ext uri="{FF2B5EF4-FFF2-40B4-BE49-F238E27FC236}">
                <a16:creationId xmlns:a16="http://schemas.microsoft.com/office/drawing/2014/main" id="{AAA14400-B55E-4104-2E75-95DC2960D662}"/>
              </a:ext>
            </a:extLst>
          </p:cNvPr>
          <p:cNvSpPr txBox="1">
            <a:spLocks/>
          </p:cNvSpPr>
          <p:nvPr/>
        </p:nvSpPr>
        <p:spPr>
          <a:xfrm>
            <a:off x="852006" y="5609707"/>
            <a:ext cx="5356752" cy="694943"/>
          </a:xfrm>
          <a:prstGeom prst="rect">
            <a:avLst/>
          </a:prstGeom>
        </p:spPr>
        <p:txBody>
          <a:bodyPr vert="horz" lIns="109728" tIns="109728" rIns="109728" bIns="91440" rtlCol="0">
            <a:no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just"/>
            <a:endParaRPr lang="en-US" sz="1400" dirty="0">
              <a:solidFill>
                <a:schemeClr val="tx1"/>
              </a:solidFill>
            </a:endParaRPr>
          </a:p>
        </p:txBody>
      </p:sp>
    </p:spTree>
    <p:extLst>
      <p:ext uri="{BB962C8B-B14F-4D97-AF65-F5344CB8AC3E}">
        <p14:creationId xmlns:p14="http://schemas.microsoft.com/office/powerpoint/2010/main" val="4508006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a:bodyPr>
          <a:lstStyle/>
          <a:p>
            <a:pPr algn="ctr"/>
            <a:r>
              <a:rPr lang="es-ES" dirty="0"/>
              <a:t>Matriz de (di)</a:t>
            </a:r>
            <a:r>
              <a:rPr lang="es-ES" dirty="0" err="1"/>
              <a:t>similaridad</a:t>
            </a:r>
            <a:endParaRPr lang="en-CO" dirty="0"/>
          </a:p>
        </p:txBody>
      </p:sp>
      <p:sp>
        <p:nvSpPr>
          <p:cNvPr id="5" name="Content Placeholder 7">
            <a:extLst>
              <a:ext uri="{FF2B5EF4-FFF2-40B4-BE49-F238E27FC236}">
                <a16:creationId xmlns:a16="http://schemas.microsoft.com/office/drawing/2014/main" id="{AAA14400-B55E-4104-2E75-95DC2960D662}"/>
              </a:ext>
            </a:extLst>
          </p:cNvPr>
          <p:cNvSpPr txBox="1">
            <a:spLocks/>
          </p:cNvSpPr>
          <p:nvPr/>
        </p:nvSpPr>
        <p:spPr>
          <a:xfrm>
            <a:off x="852006" y="5609707"/>
            <a:ext cx="5356752" cy="694943"/>
          </a:xfrm>
          <a:prstGeom prst="rect">
            <a:avLst/>
          </a:prstGeom>
        </p:spPr>
        <p:txBody>
          <a:bodyPr vert="horz" lIns="109728" tIns="109728" rIns="109728" bIns="91440" rtlCol="0">
            <a:noAutofit/>
          </a:bodyPr>
          <a:lstStyle>
            <a:lvl1pPr marL="0" indent="0" algn="l" defTabSz="914400" rtl="0" eaLnBrk="1" latinLnBrk="0" hangingPunct="1">
              <a:lnSpc>
                <a:spcPct val="140000"/>
              </a:lnSpc>
              <a:spcBef>
                <a:spcPts val="930"/>
              </a:spcBef>
              <a:buFont typeface="Corbel" panose="020B0503020204020204" pitchFamily="34" charset="0"/>
              <a:buNone/>
              <a:defRPr sz="1800" b="0" kern="1200" spc="150" baseline="0">
                <a:solidFill>
                  <a:schemeClr val="tx1">
                    <a:lumMod val="75000"/>
                    <a:lumOff val="25000"/>
                  </a:schemeClr>
                </a:solidFill>
                <a:latin typeface="+mn-lt"/>
                <a:ea typeface="+mn-ea"/>
                <a:cs typeface="+mn-cs"/>
              </a:defRPr>
            </a:lvl1pPr>
            <a:lvl2pPr marL="0" indent="0" algn="l" defTabSz="914400" rtl="0" eaLnBrk="1" latinLnBrk="0" hangingPunct="1">
              <a:lnSpc>
                <a:spcPct val="140000"/>
              </a:lnSpc>
              <a:spcBef>
                <a:spcPts val="930"/>
              </a:spcBef>
              <a:buFont typeface="Corbel" panose="020B0503020204020204" pitchFamily="34" charset="0"/>
              <a:buNone/>
              <a:defRPr sz="1600" kern="1200" spc="150" baseline="0">
                <a:solidFill>
                  <a:schemeClr val="tx1">
                    <a:lumMod val="75000"/>
                    <a:lumOff val="25000"/>
                  </a:schemeClr>
                </a:solidFill>
                <a:latin typeface="+mn-lt"/>
                <a:ea typeface="+mn-ea"/>
                <a:cs typeface="+mn-cs"/>
              </a:defRPr>
            </a:lvl2pPr>
            <a:lvl3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3pPr>
            <a:lvl4pPr marL="0" indent="-320040" algn="l" defTabSz="914400" rtl="0" eaLnBrk="1" latinLnBrk="0" hangingPunct="1">
              <a:lnSpc>
                <a:spcPct val="140000"/>
              </a:lnSpc>
              <a:spcBef>
                <a:spcPts val="930"/>
              </a:spcBef>
              <a:buFont typeface="Corbel" panose="020B0503020204020204" pitchFamily="34" charset="0"/>
              <a:buChar char="–"/>
              <a:defRPr sz="1400" kern="1200" spc="150" baseline="0">
                <a:solidFill>
                  <a:schemeClr val="tx1">
                    <a:lumMod val="75000"/>
                    <a:lumOff val="25000"/>
                  </a:schemeClr>
                </a:solidFill>
                <a:latin typeface="+mn-lt"/>
                <a:ea typeface="+mn-ea"/>
                <a:cs typeface="+mn-cs"/>
              </a:defRPr>
            </a:lvl4pPr>
            <a:lvl5pPr marL="0" indent="-320040" algn="l" defTabSz="914400" rtl="0" eaLnBrk="1" latinLnBrk="0" hangingPunct="1">
              <a:lnSpc>
                <a:spcPct val="140000"/>
              </a:lnSpc>
              <a:spcBef>
                <a:spcPts val="930"/>
              </a:spcBef>
              <a:buFont typeface="Corbel" panose="020B0503020204020204" pitchFamily="34" charset="0"/>
              <a:buChar char="–"/>
              <a:defRPr sz="1400" i="1" kern="1200" spc="150" baseline="0">
                <a:solidFill>
                  <a:schemeClr val="tx1">
                    <a:lumMod val="75000"/>
                    <a:lumOff val="25000"/>
                  </a:schemeClr>
                </a:solidFill>
                <a:latin typeface="+mn-lt"/>
                <a:ea typeface="+mn-ea"/>
                <a:cs typeface="+mn-cs"/>
              </a:defRPr>
            </a:lvl5pPr>
            <a:lvl6pPr marL="192024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6pPr>
            <a:lvl7pPr marL="224028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7pPr>
            <a:lvl8pPr marL="2560320" indent="-320040" algn="l" defTabSz="914400" rtl="0" eaLnBrk="1" latinLnBrk="0" hangingPunct="1">
              <a:lnSpc>
                <a:spcPct val="111000"/>
              </a:lnSpc>
              <a:spcBef>
                <a:spcPts val="930"/>
              </a:spcBef>
              <a:buFont typeface="Corbel" panose="020B0503020204020204" pitchFamily="34" charset="0"/>
              <a:buChar char="–"/>
              <a:defRPr sz="1400" kern="1200">
                <a:solidFill>
                  <a:schemeClr val="accent1">
                    <a:lumMod val="75000"/>
                  </a:schemeClr>
                </a:solidFill>
                <a:latin typeface="+mn-lt"/>
                <a:ea typeface="+mn-ea"/>
                <a:cs typeface="+mn-cs"/>
              </a:defRPr>
            </a:lvl8pPr>
            <a:lvl9pPr marL="2880360" indent="-320040" algn="l" defTabSz="914400" rtl="0" eaLnBrk="1" latinLnBrk="0" hangingPunct="1">
              <a:lnSpc>
                <a:spcPct val="111000"/>
              </a:lnSpc>
              <a:spcBef>
                <a:spcPts val="930"/>
              </a:spcBef>
              <a:buFont typeface="Corbel" panose="020B0503020204020204" pitchFamily="34" charset="0"/>
              <a:buChar char="–"/>
              <a:defRPr sz="1400" i="1" kern="1200">
                <a:solidFill>
                  <a:schemeClr val="accent1">
                    <a:lumMod val="75000"/>
                  </a:schemeClr>
                </a:solidFill>
                <a:latin typeface="+mn-lt"/>
                <a:ea typeface="+mn-ea"/>
                <a:cs typeface="+mn-cs"/>
              </a:defRPr>
            </a:lvl9pPr>
          </a:lstStyle>
          <a:p>
            <a:pPr algn="just"/>
            <a:endParaRPr lang="en-US" sz="1400" dirty="0">
              <a:solidFill>
                <a:schemeClr val="tx1"/>
              </a:solidFill>
            </a:endParaRPr>
          </a:p>
        </p:txBody>
      </p:sp>
      <p:pic>
        <p:nvPicPr>
          <p:cNvPr id="15362" name="Picture 2" descr="Similarity Matrix - an overview | ScienceDirect Topics">
            <a:extLst>
              <a:ext uri="{FF2B5EF4-FFF2-40B4-BE49-F238E27FC236}">
                <a16:creationId xmlns:a16="http://schemas.microsoft.com/office/drawing/2014/main" id="{94AF8564-36A6-37CA-6CB1-AE2A19FDD5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19895" y="2438400"/>
            <a:ext cx="4152209" cy="41433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44020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8" name="Freeform: Shape 7">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0" name="Freeform: Shape 9">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2" name="Freeform: Shape 11">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4" name="Freeform: Shape 13">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16" name="Freeform: Shape 15">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0" name="Freeform: Shape 19">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2" name="Freeform: Shape 21">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24" name="Rectangle 23">
            <a:extLst>
              <a:ext uri="{FF2B5EF4-FFF2-40B4-BE49-F238E27FC236}">
                <a16:creationId xmlns:a16="http://schemas.microsoft.com/office/drawing/2014/main" id="{AC8EEB0F-BA72-49AC-956F-331B60FDE7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8CC700D5-9809-43F4-89D5-7DBBCB0DCC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02296" y="1287887"/>
            <a:ext cx="4523890" cy="418719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Shape 27">
            <a:extLst>
              <a:ext uri="{FF2B5EF4-FFF2-40B4-BE49-F238E27FC236}">
                <a16:creationId xmlns:a16="http://schemas.microsoft.com/office/drawing/2014/main" id="{C7163242-6303-46DC-BAC1-2A204F0613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051182" y="1382922"/>
            <a:ext cx="4174735" cy="3941951"/>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805C4C40-D70E-4C4F-B228-98A0A61326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1300000" flipH="1">
            <a:off x="6733248" y="1097468"/>
            <a:ext cx="4908132" cy="4613915"/>
          </a:xfrm>
          <a:custGeom>
            <a:avLst/>
            <a:gdLst>
              <a:gd name="connsiteX0" fmla="*/ 2180840 w 3810827"/>
              <a:gd name="connsiteY0" fmla="*/ 0 h 3634591"/>
              <a:gd name="connsiteX1" fmla="*/ 2866380 w 3810827"/>
              <a:gd name="connsiteY1" fmla="*/ 145165 h 3634591"/>
              <a:gd name="connsiteX2" fmla="*/ 3366366 w 3810827"/>
              <a:gd name="connsiteY2" fmla="*/ 536835 h 3634591"/>
              <a:gd name="connsiteX3" fmla="*/ 3810827 w 3810827"/>
              <a:gd name="connsiteY3" fmla="*/ 1924156 h 3634591"/>
              <a:gd name="connsiteX4" fmla="*/ 3612844 w 3810827"/>
              <a:gd name="connsiteY4" fmla="*/ 2493111 h 3634591"/>
              <a:gd name="connsiteX5" fmla="*/ 3026664 w 3810827"/>
              <a:gd name="connsiteY5" fmla="*/ 3022891 h 3634591"/>
              <a:gd name="connsiteX6" fmla="*/ 2897783 w 3810827"/>
              <a:gd name="connsiteY6" fmla="*/ 3124233 h 3634591"/>
              <a:gd name="connsiteX7" fmla="*/ 1838765 w 3810827"/>
              <a:gd name="connsiteY7" fmla="*/ 3634591 h 3634591"/>
              <a:gd name="connsiteX8" fmla="*/ 443724 w 3810827"/>
              <a:gd name="connsiteY8" fmla="*/ 2805020 h 3634591"/>
              <a:gd name="connsiteX9" fmla="*/ 295053 w 3810827"/>
              <a:gd name="connsiteY9" fmla="*/ 2592792 h 3634591"/>
              <a:gd name="connsiteX10" fmla="*/ 0 w 3810827"/>
              <a:gd name="connsiteY10" fmla="*/ 1924156 h 3634591"/>
              <a:gd name="connsiteX11" fmla="*/ 178275 w 3810827"/>
              <a:gd name="connsiteY11" fmla="*/ 1204061 h 3634591"/>
              <a:gd name="connsiteX12" fmla="*/ 669921 w 3810827"/>
              <a:gd name="connsiteY12" fmla="*/ 585306 h 3634591"/>
              <a:gd name="connsiteX13" fmla="*/ 1380730 w 3810827"/>
              <a:gd name="connsiteY13" fmla="*/ 156203 h 3634591"/>
              <a:gd name="connsiteX14" fmla="*/ 2180840 w 3810827"/>
              <a:gd name="connsiteY14" fmla="*/ 0 h 36345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810827" h="3634591">
                <a:moveTo>
                  <a:pt x="2180840" y="0"/>
                </a:moveTo>
                <a:cubicBezTo>
                  <a:pt x="2431406" y="0"/>
                  <a:pt x="2662018" y="48886"/>
                  <a:pt x="2866380" y="145165"/>
                </a:cubicBezTo>
                <a:cubicBezTo>
                  <a:pt x="3057903" y="235467"/>
                  <a:pt x="3226119" y="367269"/>
                  <a:pt x="3366366" y="536835"/>
                </a:cubicBezTo>
                <a:cubicBezTo>
                  <a:pt x="3652997" y="883519"/>
                  <a:pt x="3810827" y="1376199"/>
                  <a:pt x="3810827" y="1924156"/>
                </a:cubicBezTo>
                <a:cubicBezTo>
                  <a:pt x="3810827" y="2142775"/>
                  <a:pt x="3749739" y="2318234"/>
                  <a:pt x="3612844" y="2493111"/>
                </a:cubicBezTo>
                <a:cubicBezTo>
                  <a:pt x="3469652" y="2676041"/>
                  <a:pt x="3254495" y="2844528"/>
                  <a:pt x="3026664" y="3022891"/>
                </a:cubicBezTo>
                <a:cubicBezTo>
                  <a:pt x="2984630" y="3055759"/>
                  <a:pt x="2941206" y="3089789"/>
                  <a:pt x="2897783" y="3124233"/>
                </a:cubicBezTo>
                <a:cubicBezTo>
                  <a:pt x="2509094" y="3432490"/>
                  <a:pt x="2225408" y="3634591"/>
                  <a:pt x="1838765" y="3634591"/>
                </a:cubicBezTo>
                <a:cubicBezTo>
                  <a:pt x="1249640" y="3634591"/>
                  <a:pt x="832413" y="3386508"/>
                  <a:pt x="443724" y="2805020"/>
                </a:cubicBezTo>
                <a:cubicBezTo>
                  <a:pt x="392859" y="2728910"/>
                  <a:pt x="343138" y="2659690"/>
                  <a:pt x="295053" y="2592792"/>
                </a:cubicBezTo>
                <a:cubicBezTo>
                  <a:pt x="95761" y="2315411"/>
                  <a:pt x="0" y="2171160"/>
                  <a:pt x="0" y="1924156"/>
                </a:cubicBezTo>
                <a:cubicBezTo>
                  <a:pt x="0" y="1678896"/>
                  <a:pt x="60024" y="1436622"/>
                  <a:pt x="178275" y="1204061"/>
                </a:cubicBezTo>
                <a:cubicBezTo>
                  <a:pt x="293990" y="976561"/>
                  <a:pt x="459425" y="768319"/>
                  <a:pt x="669921" y="585306"/>
                </a:cubicBezTo>
                <a:cubicBezTo>
                  <a:pt x="876818" y="405365"/>
                  <a:pt x="1122558" y="256964"/>
                  <a:pt x="1380730" y="156203"/>
                </a:cubicBezTo>
                <a:cubicBezTo>
                  <a:pt x="1645852" y="52539"/>
                  <a:pt x="1915145" y="0"/>
                  <a:pt x="2180840" y="0"/>
                </a:cubicBezTo>
                <a:close/>
              </a:path>
            </a:pathLst>
          </a:custGeom>
          <a:noFill/>
          <a:ln w="190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67E4334-B1F5-4526-56ED-CD645D798EA8}"/>
              </a:ext>
            </a:extLst>
          </p:cNvPr>
          <p:cNvSpPr>
            <a:spLocks noGrp="1"/>
          </p:cNvSpPr>
          <p:nvPr>
            <p:ph type="title"/>
          </p:nvPr>
        </p:nvSpPr>
        <p:spPr>
          <a:xfrm>
            <a:off x="7434361" y="2120386"/>
            <a:ext cx="3459760" cy="2186393"/>
          </a:xfrm>
        </p:spPr>
        <p:txBody>
          <a:bodyPr vert="horz" lIns="109728" tIns="109728" rIns="109728" bIns="91440" rtlCol="0" anchor="b">
            <a:normAutofit/>
          </a:bodyPr>
          <a:lstStyle/>
          <a:p>
            <a:pPr algn="ctr">
              <a:lnSpc>
                <a:spcPct val="120000"/>
              </a:lnSpc>
            </a:pPr>
            <a:r>
              <a:rPr lang="en-US" sz="2800" dirty="0"/>
              <a:t>Clustering basado </a:t>
            </a:r>
            <a:r>
              <a:rPr lang="en-US" sz="2800" dirty="0" err="1"/>
              <a:t>en</a:t>
            </a:r>
            <a:r>
              <a:rPr lang="en-US" sz="2800" dirty="0"/>
              <a:t> </a:t>
            </a:r>
            <a:r>
              <a:rPr lang="en-US" sz="2800" dirty="0" err="1"/>
              <a:t>densidad</a:t>
            </a:r>
            <a:endParaRPr lang="en-US" sz="2800" dirty="0"/>
          </a:p>
        </p:txBody>
      </p:sp>
      <p:pic>
        <p:nvPicPr>
          <p:cNvPr id="3" name="Picture 2">
            <a:extLst>
              <a:ext uri="{FF2B5EF4-FFF2-40B4-BE49-F238E27FC236}">
                <a16:creationId xmlns:a16="http://schemas.microsoft.com/office/drawing/2014/main" id="{27D79C04-D80E-EA4E-57CD-6E4502E532FD}"/>
              </a:ext>
            </a:extLst>
          </p:cNvPr>
          <p:cNvPicPr>
            <a:picLocks noChangeAspect="1"/>
          </p:cNvPicPr>
          <p:nvPr/>
        </p:nvPicPr>
        <p:blipFill>
          <a:blip r:embed="rId3"/>
          <a:stretch>
            <a:fillRect/>
          </a:stretch>
        </p:blipFill>
        <p:spPr>
          <a:xfrm>
            <a:off x="358893" y="1334154"/>
            <a:ext cx="7165087" cy="4442353"/>
          </a:xfrm>
          <a:prstGeom prst="rect">
            <a:avLst/>
          </a:prstGeom>
        </p:spPr>
      </p:pic>
    </p:spTree>
    <p:extLst>
      <p:ext uri="{BB962C8B-B14F-4D97-AF65-F5344CB8AC3E}">
        <p14:creationId xmlns:p14="http://schemas.microsoft.com/office/powerpoint/2010/main" val="14252164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9A4285-FCFD-45AA-C06A-FA0B9349D6B6}"/>
              </a:ext>
            </a:extLst>
          </p:cNvPr>
          <p:cNvSpPr>
            <a:spLocks noGrp="1"/>
          </p:cNvSpPr>
          <p:nvPr>
            <p:ph type="title"/>
          </p:nvPr>
        </p:nvSpPr>
        <p:spPr>
          <a:xfrm>
            <a:off x="804672" y="428849"/>
            <a:ext cx="8770571" cy="1345269"/>
          </a:xfrm>
        </p:spPr>
        <p:txBody>
          <a:bodyPr/>
          <a:lstStyle/>
          <a:p>
            <a:r>
              <a:rPr lang="en-CO" dirty="0"/>
              <a:t>DBSCAN</a:t>
            </a:r>
          </a:p>
        </p:txBody>
      </p:sp>
      <p:sp>
        <p:nvSpPr>
          <p:cNvPr id="3" name="Content Placeholder 2">
            <a:extLst>
              <a:ext uri="{FF2B5EF4-FFF2-40B4-BE49-F238E27FC236}">
                <a16:creationId xmlns:a16="http://schemas.microsoft.com/office/drawing/2014/main" id="{8120AF45-F798-4EEE-3649-EFD33239B69C}"/>
              </a:ext>
            </a:extLst>
          </p:cNvPr>
          <p:cNvSpPr>
            <a:spLocks noGrp="1"/>
          </p:cNvSpPr>
          <p:nvPr>
            <p:ph idx="1"/>
          </p:nvPr>
        </p:nvSpPr>
        <p:spPr>
          <a:xfrm>
            <a:off x="804672" y="2543924"/>
            <a:ext cx="9290304" cy="3651504"/>
          </a:xfrm>
        </p:spPr>
        <p:txBody>
          <a:bodyPr/>
          <a:lstStyle/>
          <a:p>
            <a:r>
              <a:rPr lang="en-US" b="0" i="0" dirty="0">
                <a:solidFill>
                  <a:srgbClr val="222222"/>
                </a:solidFill>
                <a:effectLst/>
                <a:latin typeface="Verdana" panose="020B0604030504040204" pitchFamily="34" charset="0"/>
              </a:rPr>
              <a:t>«Density-based Spatial Clustering of Applications with Noise» (Clustering </a:t>
            </a:r>
            <a:r>
              <a:rPr lang="en-US" b="0" i="0" dirty="0" err="1">
                <a:solidFill>
                  <a:srgbClr val="222222"/>
                </a:solidFill>
                <a:effectLst/>
                <a:latin typeface="Verdana" panose="020B0604030504040204" pitchFamily="34" charset="0"/>
              </a:rPr>
              <a:t>espacial</a:t>
            </a:r>
            <a:r>
              <a:rPr lang="en-US" b="0" i="0" dirty="0">
                <a:solidFill>
                  <a:srgbClr val="222222"/>
                </a:solidFill>
                <a:effectLst/>
                <a:latin typeface="Verdana" panose="020B0604030504040204" pitchFamily="34" charset="0"/>
              </a:rPr>
              <a:t> basado </a:t>
            </a:r>
            <a:r>
              <a:rPr lang="en-US" b="0" i="0" dirty="0" err="1">
                <a:solidFill>
                  <a:srgbClr val="222222"/>
                </a:solidFill>
                <a:effectLst/>
                <a:latin typeface="Verdana" panose="020B0604030504040204" pitchFamily="34" charset="0"/>
              </a:rPr>
              <a:t>en</a:t>
            </a:r>
            <a:r>
              <a:rPr lang="en-US" b="0" i="0" dirty="0">
                <a:solidFill>
                  <a:srgbClr val="222222"/>
                </a:solidFill>
                <a:effectLst/>
                <a:latin typeface="Verdana" panose="020B0604030504040204" pitchFamily="34" charset="0"/>
              </a:rPr>
              <a:t> </a:t>
            </a:r>
            <a:r>
              <a:rPr lang="en-US" b="0" i="0" dirty="0" err="1">
                <a:solidFill>
                  <a:srgbClr val="222222"/>
                </a:solidFill>
                <a:effectLst/>
                <a:latin typeface="Verdana" panose="020B0604030504040204" pitchFamily="34" charset="0"/>
              </a:rPr>
              <a:t>densidad</a:t>
            </a:r>
            <a:r>
              <a:rPr lang="en-US" b="0" i="0" dirty="0">
                <a:solidFill>
                  <a:srgbClr val="222222"/>
                </a:solidFill>
                <a:effectLst/>
                <a:latin typeface="Verdana" panose="020B0604030504040204" pitchFamily="34" charset="0"/>
              </a:rPr>
              <a:t> de </a:t>
            </a:r>
            <a:r>
              <a:rPr lang="en-US" b="0" i="0" dirty="0" err="1">
                <a:solidFill>
                  <a:srgbClr val="222222"/>
                </a:solidFill>
                <a:effectLst/>
                <a:latin typeface="Verdana" panose="020B0604030504040204" pitchFamily="34" charset="0"/>
              </a:rPr>
              <a:t>aplicaciones</a:t>
            </a:r>
            <a:r>
              <a:rPr lang="en-US" b="0" i="0" dirty="0">
                <a:solidFill>
                  <a:srgbClr val="222222"/>
                </a:solidFill>
                <a:effectLst/>
                <a:latin typeface="Verdana" panose="020B0604030504040204" pitchFamily="34" charset="0"/>
              </a:rPr>
              <a:t> con </a:t>
            </a:r>
            <a:r>
              <a:rPr lang="en-US" b="0" i="0" dirty="0" err="1">
                <a:solidFill>
                  <a:srgbClr val="222222"/>
                </a:solidFill>
                <a:effectLst/>
                <a:latin typeface="Verdana" panose="020B0604030504040204" pitchFamily="34" charset="0"/>
              </a:rPr>
              <a:t>ruido</a:t>
            </a:r>
            <a:r>
              <a:rPr lang="en-US" b="0" i="0" dirty="0">
                <a:solidFill>
                  <a:srgbClr val="222222"/>
                </a:solidFill>
                <a:effectLst/>
                <a:latin typeface="Verdana" panose="020B0604030504040204" pitchFamily="34" charset="0"/>
              </a:rPr>
              <a:t>)</a:t>
            </a:r>
          </a:p>
          <a:p>
            <a:pPr marL="285750" indent="-285750">
              <a:buFont typeface="Arial" panose="020B0604020202020204" pitchFamily="34" charset="0"/>
              <a:buChar char="•"/>
            </a:pPr>
            <a:r>
              <a:rPr lang="en-US" b="1" dirty="0">
                <a:solidFill>
                  <a:srgbClr val="222222"/>
                </a:solidFill>
                <a:latin typeface="Verdana" panose="020B0604030504040204" pitchFamily="34" charset="0"/>
              </a:rPr>
              <a:t>La idea</a:t>
            </a:r>
            <a:r>
              <a:rPr lang="en-US" dirty="0">
                <a:solidFill>
                  <a:srgbClr val="222222"/>
                </a:solidFill>
                <a:latin typeface="Verdana" panose="020B0604030504040204" pitchFamily="34" charset="0"/>
              </a:rPr>
              <a:t>: </a:t>
            </a:r>
            <a:r>
              <a:rPr lang="en-US" b="0" i="0" dirty="0" err="1">
                <a:solidFill>
                  <a:srgbClr val="222222"/>
                </a:solidFill>
                <a:effectLst/>
                <a:latin typeface="Verdana" panose="020B0604030504040204" pitchFamily="34" charset="0"/>
              </a:rPr>
              <a:t>si</a:t>
            </a:r>
            <a:r>
              <a:rPr lang="en-US" b="0" i="0" dirty="0">
                <a:solidFill>
                  <a:srgbClr val="222222"/>
                </a:solidFill>
                <a:effectLst/>
                <a:latin typeface="Verdana" panose="020B0604030504040204" pitchFamily="34" charset="0"/>
              </a:rPr>
              <a:t> un punto </a:t>
            </a:r>
            <a:r>
              <a:rPr lang="en-US" b="0" i="0" dirty="0" err="1">
                <a:solidFill>
                  <a:srgbClr val="222222"/>
                </a:solidFill>
                <a:effectLst/>
                <a:latin typeface="Verdana" panose="020B0604030504040204" pitchFamily="34" charset="0"/>
              </a:rPr>
              <a:t>en</a:t>
            </a:r>
            <a:r>
              <a:rPr lang="en-US" b="0" i="0" dirty="0">
                <a:solidFill>
                  <a:srgbClr val="222222"/>
                </a:solidFill>
                <a:effectLst/>
                <a:latin typeface="Verdana" panose="020B0604030504040204" pitchFamily="34" charset="0"/>
              </a:rPr>
              <a:t> particular </a:t>
            </a:r>
            <a:r>
              <a:rPr lang="en-US" b="0" i="0" dirty="0" err="1">
                <a:solidFill>
                  <a:srgbClr val="222222"/>
                </a:solidFill>
                <a:effectLst/>
                <a:latin typeface="Verdana" panose="020B0604030504040204" pitchFamily="34" charset="0"/>
              </a:rPr>
              <a:t>pertenece</a:t>
            </a:r>
            <a:r>
              <a:rPr lang="en-US" b="0" i="0" dirty="0">
                <a:solidFill>
                  <a:srgbClr val="222222"/>
                </a:solidFill>
                <a:effectLst/>
                <a:latin typeface="Verdana" panose="020B0604030504040204" pitchFamily="34" charset="0"/>
              </a:rPr>
              <a:t> a un cluster, </a:t>
            </a:r>
            <a:r>
              <a:rPr lang="en-US" b="0" i="0" dirty="0" err="1">
                <a:solidFill>
                  <a:srgbClr val="222222"/>
                </a:solidFill>
                <a:effectLst/>
                <a:latin typeface="Verdana" panose="020B0604030504040204" pitchFamily="34" charset="0"/>
              </a:rPr>
              <a:t>debería</a:t>
            </a:r>
            <a:r>
              <a:rPr lang="en-US" b="0" i="0" dirty="0">
                <a:solidFill>
                  <a:srgbClr val="222222"/>
                </a:solidFill>
                <a:effectLst/>
                <a:latin typeface="Verdana" panose="020B0604030504040204" pitchFamily="34" charset="0"/>
              </a:rPr>
              <a:t> </a:t>
            </a:r>
            <a:r>
              <a:rPr lang="en-US" b="0" i="0" dirty="0" err="1">
                <a:solidFill>
                  <a:srgbClr val="222222"/>
                </a:solidFill>
                <a:effectLst/>
                <a:latin typeface="Verdana" panose="020B0604030504040204" pitchFamily="34" charset="0"/>
              </a:rPr>
              <a:t>estar</a:t>
            </a:r>
            <a:r>
              <a:rPr lang="en-US" b="0" i="0" dirty="0">
                <a:solidFill>
                  <a:srgbClr val="222222"/>
                </a:solidFill>
                <a:effectLst/>
                <a:latin typeface="Verdana" panose="020B0604030504040204" pitchFamily="34" charset="0"/>
              </a:rPr>
              <a:t> </a:t>
            </a:r>
            <a:r>
              <a:rPr lang="en-US" b="0" i="0" dirty="0" err="1">
                <a:solidFill>
                  <a:srgbClr val="222222"/>
                </a:solidFill>
                <a:effectLst/>
                <a:latin typeface="Verdana" panose="020B0604030504040204" pitchFamily="34" charset="0"/>
              </a:rPr>
              <a:t>cerca</a:t>
            </a:r>
            <a:r>
              <a:rPr lang="en-US" b="0" i="0" dirty="0">
                <a:solidFill>
                  <a:srgbClr val="222222"/>
                </a:solidFill>
                <a:effectLst/>
                <a:latin typeface="Verdana" panose="020B0604030504040204" pitchFamily="34" charset="0"/>
              </a:rPr>
              <a:t> de un </a:t>
            </a:r>
            <a:r>
              <a:rPr lang="en-US" b="0" i="0" dirty="0" err="1">
                <a:solidFill>
                  <a:srgbClr val="222222"/>
                </a:solidFill>
                <a:effectLst/>
                <a:latin typeface="Verdana" panose="020B0604030504040204" pitchFamily="34" charset="0"/>
              </a:rPr>
              <a:t>montón</a:t>
            </a:r>
            <a:r>
              <a:rPr lang="en-US" b="0" i="0" dirty="0">
                <a:solidFill>
                  <a:srgbClr val="222222"/>
                </a:solidFill>
                <a:effectLst/>
                <a:latin typeface="Verdana" panose="020B0604030504040204" pitchFamily="34" charset="0"/>
              </a:rPr>
              <a:t> de </a:t>
            </a:r>
            <a:r>
              <a:rPr lang="en-US" b="0" i="0" dirty="0" err="1">
                <a:solidFill>
                  <a:srgbClr val="222222"/>
                </a:solidFill>
                <a:effectLst/>
                <a:latin typeface="Verdana" panose="020B0604030504040204" pitchFamily="34" charset="0"/>
              </a:rPr>
              <a:t>otros</a:t>
            </a:r>
            <a:r>
              <a:rPr lang="en-US" b="0" i="0" dirty="0">
                <a:solidFill>
                  <a:srgbClr val="222222"/>
                </a:solidFill>
                <a:effectLst/>
                <a:latin typeface="Verdana" panose="020B0604030504040204" pitchFamily="34" charset="0"/>
              </a:rPr>
              <a:t> puntos </a:t>
            </a:r>
            <a:r>
              <a:rPr lang="en-US" b="0" i="0" dirty="0" err="1">
                <a:solidFill>
                  <a:srgbClr val="222222"/>
                </a:solidFill>
                <a:effectLst/>
                <a:latin typeface="Verdana" panose="020B0604030504040204" pitchFamily="34" charset="0"/>
              </a:rPr>
              <a:t>en</a:t>
            </a:r>
            <a:r>
              <a:rPr lang="en-US" b="0" i="0" dirty="0">
                <a:solidFill>
                  <a:srgbClr val="222222"/>
                </a:solidFill>
                <a:effectLst/>
                <a:latin typeface="Verdana" panose="020B0604030504040204" pitchFamily="34" charset="0"/>
              </a:rPr>
              <a:t> ese cluster.</a:t>
            </a:r>
          </a:p>
          <a:p>
            <a:pPr marL="285750" indent="-285750">
              <a:buFont typeface="Arial" panose="020B0604020202020204" pitchFamily="34" charset="0"/>
              <a:buChar char="•"/>
            </a:pPr>
            <a:r>
              <a:rPr lang="en-US" b="0" i="0" dirty="0" err="1">
                <a:solidFill>
                  <a:srgbClr val="222222"/>
                </a:solidFill>
                <a:effectLst/>
                <a:latin typeface="Verdana" panose="020B0604030504040204" pitchFamily="34" charset="0"/>
              </a:rPr>
              <a:t>Funciona</a:t>
            </a:r>
            <a:r>
              <a:rPr lang="en-US" b="0" i="0" dirty="0">
                <a:solidFill>
                  <a:srgbClr val="222222"/>
                </a:solidFill>
                <a:effectLst/>
                <a:latin typeface="Verdana" panose="020B0604030504040204" pitchFamily="34" charset="0"/>
              </a:rPr>
              <a:t> con base </a:t>
            </a:r>
            <a:r>
              <a:rPr lang="en-US" b="0" i="0" dirty="0" err="1">
                <a:solidFill>
                  <a:srgbClr val="222222"/>
                </a:solidFill>
                <a:effectLst/>
                <a:latin typeface="Verdana" panose="020B0604030504040204" pitchFamily="34" charset="0"/>
              </a:rPr>
              <a:t>en</a:t>
            </a:r>
            <a:r>
              <a:rPr lang="en-US" b="0" i="0" dirty="0">
                <a:solidFill>
                  <a:srgbClr val="222222"/>
                </a:solidFill>
                <a:effectLst/>
                <a:latin typeface="Verdana" panose="020B0604030504040204" pitchFamily="34" charset="0"/>
              </a:rPr>
              <a:t> </a:t>
            </a:r>
            <a:r>
              <a:rPr lang="en-US" b="1" dirty="0">
                <a:solidFill>
                  <a:srgbClr val="222222"/>
                </a:solidFill>
                <a:latin typeface="Verdana" panose="020B0604030504040204" pitchFamily="34" charset="0"/>
              </a:rPr>
              <a:t>dos</a:t>
            </a:r>
            <a:r>
              <a:rPr lang="en-US" b="0" i="0" dirty="0">
                <a:solidFill>
                  <a:srgbClr val="222222"/>
                </a:solidFill>
                <a:effectLst/>
                <a:latin typeface="Verdana" panose="020B0604030504040204" pitchFamily="34" charset="0"/>
              </a:rPr>
              <a:t> </a:t>
            </a:r>
            <a:r>
              <a:rPr lang="en-US" b="0" i="0" dirty="0" err="1">
                <a:solidFill>
                  <a:srgbClr val="222222"/>
                </a:solidFill>
                <a:effectLst/>
                <a:latin typeface="Verdana" panose="020B0604030504040204" pitchFamily="34" charset="0"/>
              </a:rPr>
              <a:t>parámetros</a:t>
            </a:r>
            <a:r>
              <a:rPr lang="en-US" b="0" i="0" dirty="0">
                <a:solidFill>
                  <a:srgbClr val="222222"/>
                </a:solidFill>
                <a:effectLst/>
                <a:latin typeface="Verdana" panose="020B0604030504040204" pitchFamily="34" charset="0"/>
              </a:rPr>
              <a:t>: </a:t>
            </a:r>
            <a:r>
              <a:rPr lang="en-US" b="1" i="0" dirty="0">
                <a:solidFill>
                  <a:srgbClr val="222222"/>
                </a:solidFill>
                <a:effectLst/>
                <a:latin typeface="Verdana" panose="020B0604030504040204" pitchFamily="34" charset="0"/>
              </a:rPr>
              <a:t>R</a:t>
            </a:r>
            <a:r>
              <a:rPr lang="en-US" b="0" i="0" dirty="0">
                <a:solidFill>
                  <a:srgbClr val="222222"/>
                </a:solidFill>
                <a:effectLst/>
                <a:latin typeface="Verdana" panose="020B0604030504040204" pitchFamily="34" charset="0"/>
              </a:rPr>
              <a:t>adio y Puntos </a:t>
            </a:r>
            <a:r>
              <a:rPr lang="en-US" b="1" i="0" dirty="0" err="1">
                <a:solidFill>
                  <a:srgbClr val="222222"/>
                </a:solidFill>
                <a:effectLst/>
                <a:latin typeface="Verdana" panose="020B0604030504040204" pitchFamily="34" charset="0"/>
              </a:rPr>
              <a:t>M</a:t>
            </a:r>
            <a:r>
              <a:rPr lang="en-US" b="0" i="0" dirty="0" err="1">
                <a:solidFill>
                  <a:srgbClr val="222222"/>
                </a:solidFill>
                <a:effectLst/>
                <a:latin typeface="Verdana" panose="020B0604030504040204" pitchFamily="34" charset="0"/>
              </a:rPr>
              <a:t>ínimos</a:t>
            </a:r>
            <a:r>
              <a:rPr lang="en-US" b="0" i="0" dirty="0">
                <a:solidFill>
                  <a:srgbClr val="222222"/>
                </a:solidFill>
                <a:effectLst/>
                <a:latin typeface="Verdana" panose="020B0604030504040204" pitchFamily="34" charset="0"/>
              </a:rPr>
              <a:t>.</a:t>
            </a:r>
            <a:endParaRPr lang="en-CO" dirty="0"/>
          </a:p>
        </p:txBody>
      </p:sp>
    </p:spTree>
    <p:extLst>
      <p:ext uri="{BB962C8B-B14F-4D97-AF65-F5344CB8AC3E}">
        <p14:creationId xmlns:p14="http://schemas.microsoft.com/office/powerpoint/2010/main" val="12806835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33" name="Freeform: Shape 1032">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35" name="Freeform: Shape 1034">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820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37" name="Freeform: Shape 1036">
            <a:extLst>
              <a:ext uri="{FF2B5EF4-FFF2-40B4-BE49-F238E27FC236}">
                <a16:creationId xmlns:a16="http://schemas.microsoft.com/office/drawing/2014/main" id="{AC4CE3C4-3600-4353-9FE1-B32D06BEF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3C9A4285-FCFD-45AA-C06A-FA0B9349D6B6}"/>
              </a:ext>
            </a:extLst>
          </p:cNvPr>
          <p:cNvSpPr>
            <a:spLocks noGrp="1"/>
          </p:cNvSpPr>
          <p:nvPr>
            <p:ph type="title"/>
          </p:nvPr>
        </p:nvSpPr>
        <p:spPr>
          <a:xfrm>
            <a:off x="699910" y="0"/>
            <a:ext cx="5185645" cy="1639888"/>
          </a:xfrm>
        </p:spPr>
        <p:txBody>
          <a:bodyPr anchor="b">
            <a:normAutofit/>
          </a:bodyPr>
          <a:lstStyle/>
          <a:p>
            <a:r>
              <a:rPr lang="en-CO" dirty="0"/>
              <a:t>DBSCAN</a:t>
            </a:r>
          </a:p>
        </p:txBody>
      </p:sp>
      <p:sp>
        <p:nvSpPr>
          <p:cNvPr id="3" name="Content Placeholder 2">
            <a:extLst>
              <a:ext uri="{FF2B5EF4-FFF2-40B4-BE49-F238E27FC236}">
                <a16:creationId xmlns:a16="http://schemas.microsoft.com/office/drawing/2014/main" id="{8120AF45-F798-4EEE-3649-EFD33239B69C}"/>
              </a:ext>
            </a:extLst>
          </p:cNvPr>
          <p:cNvSpPr>
            <a:spLocks noGrp="1"/>
          </p:cNvSpPr>
          <p:nvPr>
            <p:ph idx="1"/>
          </p:nvPr>
        </p:nvSpPr>
        <p:spPr>
          <a:xfrm>
            <a:off x="487626" y="1773683"/>
            <a:ext cx="6239869" cy="4287836"/>
          </a:xfrm>
        </p:spPr>
        <p:txBody>
          <a:bodyPr>
            <a:normAutofit fontScale="92500" lnSpcReduction="20000"/>
          </a:bodyPr>
          <a:lstStyle/>
          <a:p>
            <a:pPr marL="342900" indent="-342900">
              <a:lnSpc>
                <a:spcPct val="130000"/>
              </a:lnSpc>
              <a:buFont typeface="+mj-lt"/>
              <a:buAutoNum type="arabicPeriod"/>
            </a:pPr>
            <a:r>
              <a:rPr lang="en-US" sz="1600" b="0" i="0" dirty="0">
                <a:effectLst/>
                <a:latin typeface="Verdana" panose="020B0604030504040204" pitchFamily="34" charset="0"/>
              </a:rPr>
              <a:t>Dado un punto al azar. Primero </a:t>
            </a:r>
            <a:r>
              <a:rPr lang="en-US" sz="1600" b="0" i="0" dirty="0" err="1">
                <a:effectLst/>
                <a:latin typeface="Verdana" panose="020B0604030504040204" pitchFamily="34" charset="0"/>
              </a:rPr>
              <a:t>revisa</a:t>
            </a:r>
            <a:r>
              <a:rPr lang="en-US" sz="1600" b="0" i="0" dirty="0">
                <a:effectLst/>
                <a:latin typeface="Verdana" panose="020B0604030504040204" pitchFamily="34" charset="0"/>
              </a:rPr>
              <a:t> </a:t>
            </a:r>
            <a:r>
              <a:rPr lang="en-US" sz="1600" b="0" i="0" dirty="0" err="1">
                <a:effectLst/>
                <a:latin typeface="Verdana" panose="020B0604030504040204" pitchFamily="34" charset="0"/>
              </a:rPr>
              <a:t>si</a:t>
            </a:r>
            <a:r>
              <a:rPr lang="en-US" sz="1600" b="0" i="0" dirty="0">
                <a:effectLst/>
                <a:latin typeface="Verdana" panose="020B0604030504040204" pitchFamily="34" charset="0"/>
              </a:rPr>
              <a:t> es un punto de </a:t>
            </a:r>
            <a:r>
              <a:rPr lang="en-US" sz="1600" b="0" i="0" dirty="0" err="1">
                <a:effectLst/>
                <a:latin typeface="Verdana" panose="020B0604030504040204" pitchFamily="34" charset="0"/>
              </a:rPr>
              <a:t>datos</a:t>
            </a:r>
            <a:r>
              <a:rPr lang="en-US" sz="1600" b="0" i="0" dirty="0">
                <a:effectLst/>
                <a:latin typeface="Verdana" panose="020B0604030504040204" pitchFamily="34" charset="0"/>
              </a:rPr>
              <a:t> central. Un punto de </a:t>
            </a:r>
            <a:r>
              <a:rPr lang="en-US" sz="1600" b="0" i="0" dirty="0" err="1">
                <a:effectLst/>
                <a:latin typeface="Verdana" panose="020B0604030504040204" pitchFamily="34" charset="0"/>
              </a:rPr>
              <a:t>datos</a:t>
            </a:r>
            <a:r>
              <a:rPr lang="en-US" sz="1600" b="0" i="0" dirty="0">
                <a:effectLst/>
                <a:latin typeface="Verdana" panose="020B0604030504040204" pitchFamily="34" charset="0"/>
              </a:rPr>
              <a:t> es core o central </a:t>
            </a:r>
            <a:r>
              <a:rPr lang="en-US" sz="1600" b="0" i="0" dirty="0" err="1">
                <a:effectLst/>
                <a:latin typeface="Verdana" panose="020B0604030504040204" pitchFamily="34" charset="0"/>
              </a:rPr>
              <a:t>si</a:t>
            </a:r>
            <a:r>
              <a:rPr lang="en-US" sz="1600" b="0" i="0" dirty="0">
                <a:effectLst/>
                <a:latin typeface="Verdana" panose="020B0604030504040204" pitchFamily="34" charset="0"/>
              </a:rPr>
              <a:t>, </a:t>
            </a:r>
            <a:r>
              <a:rPr lang="en-US" sz="1600" b="0" i="0" dirty="0" err="1">
                <a:effectLst/>
                <a:latin typeface="Verdana" panose="020B0604030504040204" pitchFamily="34" charset="0"/>
              </a:rPr>
              <a:t>dentro</a:t>
            </a:r>
            <a:r>
              <a:rPr lang="en-US" sz="1600" b="0" i="0" dirty="0">
                <a:effectLst/>
                <a:latin typeface="Verdana" panose="020B0604030504040204" pitchFamily="34" charset="0"/>
              </a:rPr>
              <a:t> de la R-vecindad de </a:t>
            </a:r>
            <a:r>
              <a:rPr lang="en-US" sz="1600" b="0" i="0" dirty="0" err="1">
                <a:effectLst/>
                <a:latin typeface="Verdana" panose="020B0604030504040204" pitchFamily="34" charset="0"/>
              </a:rPr>
              <a:t>este</a:t>
            </a:r>
            <a:r>
              <a:rPr lang="en-US" sz="1600" b="0" i="0" dirty="0">
                <a:effectLst/>
                <a:latin typeface="Verdana" panose="020B0604030504040204" pitchFamily="34" charset="0"/>
              </a:rPr>
              <a:t> punto, hay al </a:t>
            </a:r>
            <a:r>
              <a:rPr lang="en-US" sz="1600" b="0" i="0" dirty="0" err="1">
                <a:effectLst/>
                <a:latin typeface="Verdana" panose="020B0604030504040204" pitchFamily="34" charset="0"/>
              </a:rPr>
              <a:t>menos</a:t>
            </a:r>
            <a:r>
              <a:rPr lang="en-US" sz="1600" b="0" i="0" dirty="0">
                <a:effectLst/>
                <a:latin typeface="Verdana" panose="020B0604030504040204" pitchFamily="34" charset="0"/>
              </a:rPr>
              <a:t> M puntos.</a:t>
            </a:r>
          </a:p>
          <a:p>
            <a:pPr marL="342900" indent="-342900">
              <a:lnSpc>
                <a:spcPct val="130000"/>
              </a:lnSpc>
              <a:buFont typeface="+mj-lt"/>
              <a:buAutoNum type="arabicPeriod"/>
            </a:pPr>
            <a:r>
              <a:rPr lang="en-US" sz="1600" b="0" i="0" dirty="0" err="1">
                <a:effectLst/>
                <a:latin typeface="Verdana" panose="020B0604030504040204" pitchFamily="34" charset="0"/>
              </a:rPr>
              <a:t>Observa</a:t>
            </a:r>
            <a:r>
              <a:rPr lang="en-US" sz="1600" b="0" i="0" dirty="0">
                <a:effectLst/>
                <a:latin typeface="Verdana" panose="020B0604030504040204" pitchFamily="34" charset="0"/>
              </a:rPr>
              <a:t> </a:t>
            </a:r>
            <a:r>
              <a:rPr lang="en-US" sz="1600" b="0" i="0" dirty="0" err="1">
                <a:effectLst/>
                <a:latin typeface="Verdana" panose="020B0604030504040204" pitchFamily="34" charset="0"/>
              </a:rPr>
              <a:t>otro</a:t>
            </a:r>
            <a:r>
              <a:rPr lang="en-US" sz="1600" b="0" i="0" dirty="0">
                <a:effectLst/>
                <a:latin typeface="Verdana" panose="020B0604030504040204" pitchFamily="34" charset="0"/>
              </a:rPr>
              <a:t> punto; </a:t>
            </a:r>
            <a:r>
              <a:rPr lang="en-US" sz="1600" b="0" i="0" dirty="0" err="1">
                <a:effectLst/>
                <a:latin typeface="Verdana" panose="020B0604030504040204" pitchFamily="34" charset="0"/>
              </a:rPr>
              <a:t>si</a:t>
            </a:r>
            <a:r>
              <a:rPr lang="en-US" sz="1600" b="0" i="0" dirty="0">
                <a:effectLst/>
                <a:latin typeface="Verdana" panose="020B0604030504040204" pitchFamily="34" charset="0"/>
              </a:rPr>
              <a:t> </a:t>
            </a:r>
            <a:r>
              <a:rPr lang="en-US" sz="1600" b="0" i="0" dirty="0" err="1">
                <a:effectLst/>
                <a:latin typeface="Verdana" panose="020B0604030504040204" pitchFamily="34" charset="0"/>
              </a:rPr>
              <a:t>éste</a:t>
            </a:r>
            <a:r>
              <a:rPr lang="en-US" sz="1600" b="0" i="0" dirty="0">
                <a:effectLst/>
                <a:latin typeface="Verdana" panose="020B0604030504040204" pitchFamily="34" charset="0"/>
              </a:rPr>
              <a:t> </a:t>
            </a:r>
            <a:r>
              <a:rPr lang="en-US" sz="1600" b="0" i="0" dirty="0" err="1">
                <a:effectLst/>
                <a:latin typeface="Verdana" panose="020B0604030504040204" pitchFamily="34" charset="0"/>
              </a:rPr>
              <a:t>sólo</a:t>
            </a:r>
            <a:r>
              <a:rPr lang="en-US" sz="1600" b="0" i="0" dirty="0">
                <a:effectLst/>
                <a:latin typeface="Verdana" panose="020B0604030504040204" pitchFamily="34" charset="0"/>
              </a:rPr>
              <a:t> </a:t>
            </a:r>
            <a:r>
              <a:rPr lang="en-US" sz="1600" b="0" i="0" dirty="0" err="1">
                <a:effectLst/>
                <a:latin typeface="Verdana" panose="020B0604030504040204" pitchFamily="34" charset="0"/>
              </a:rPr>
              <a:t>tiene</a:t>
            </a:r>
            <a:r>
              <a:rPr lang="en-US" sz="1600" b="0" i="0" dirty="0">
                <a:effectLst/>
                <a:latin typeface="Verdana" panose="020B0604030504040204" pitchFamily="34" charset="0"/>
              </a:rPr>
              <a:t> 5 puntos </a:t>
            </a:r>
            <a:r>
              <a:rPr lang="en-US" sz="1600" b="0" i="0" dirty="0" err="1">
                <a:effectLst/>
                <a:latin typeface="Verdana" panose="020B0604030504040204" pitchFamily="34" charset="0"/>
              </a:rPr>
              <a:t>en</a:t>
            </a:r>
            <a:r>
              <a:rPr lang="en-US" sz="1600" b="0" i="0" dirty="0">
                <a:effectLst/>
                <a:latin typeface="Verdana" panose="020B0604030504040204" pitchFamily="34" charset="0"/>
              </a:rPr>
              <a:t> </a:t>
            </a:r>
            <a:r>
              <a:rPr lang="en-US" sz="1600" b="0" i="0" dirty="0" err="1">
                <a:effectLst/>
                <a:latin typeface="Verdana" panose="020B0604030504040204" pitchFamily="34" charset="0"/>
              </a:rPr>
              <a:t>su</a:t>
            </a:r>
            <a:r>
              <a:rPr lang="en-US" sz="1600" b="0" i="0" dirty="0">
                <a:effectLst/>
                <a:latin typeface="Verdana" panose="020B0604030504040204" pitchFamily="34" charset="0"/>
              </a:rPr>
              <a:t> </a:t>
            </a:r>
            <a:r>
              <a:rPr lang="en-US" sz="1600" b="0" i="0" dirty="0" err="1">
                <a:effectLst/>
                <a:latin typeface="Verdana" panose="020B0604030504040204" pitchFamily="34" charset="0"/>
              </a:rPr>
              <a:t>vecindario</a:t>
            </a:r>
            <a:r>
              <a:rPr lang="en-US" sz="1600" b="0" i="0" dirty="0">
                <a:effectLst/>
                <a:latin typeface="Verdana" panose="020B0604030504040204" pitchFamily="34" charset="0"/>
              </a:rPr>
              <a:t>, </a:t>
            </a:r>
            <a:r>
              <a:rPr lang="en-US" sz="1600" b="0" i="0" dirty="0" err="1">
                <a:effectLst/>
                <a:latin typeface="Verdana" panose="020B0604030504040204" pitchFamily="34" charset="0"/>
              </a:rPr>
              <a:t>incluyendo</a:t>
            </a:r>
            <a:r>
              <a:rPr lang="en-US" sz="1600" b="0" i="0" dirty="0">
                <a:effectLst/>
                <a:latin typeface="Verdana" panose="020B0604030504040204" pitchFamily="34" charset="0"/>
              </a:rPr>
              <a:t> </a:t>
            </a:r>
            <a:r>
              <a:rPr lang="en-US" sz="1600" b="0" i="0" dirty="0" err="1">
                <a:effectLst/>
                <a:latin typeface="Verdana" panose="020B0604030504040204" pitchFamily="34" charset="0"/>
              </a:rPr>
              <a:t>el</a:t>
            </a:r>
            <a:r>
              <a:rPr lang="en-US" sz="1600" b="0" i="0" dirty="0">
                <a:effectLst/>
                <a:latin typeface="Verdana" panose="020B0604030504040204" pitchFamily="34" charset="0"/>
              </a:rPr>
              <a:t> punto core del paso 1, </a:t>
            </a:r>
            <a:r>
              <a:rPr lang="en-US" sz="1600" b="0" i="0" dirty="0" err="1">
                <a:effectLst/>
                <a:latin typeface="Verdana" panose="020B0604030504040204" pitchFamily="34" charset="0"/>
              </a:rPr>
              <a:t>entonces</a:t>
            </a:r>
            <a:r>
              <a:rPr lang="en-US" sz="1600" b="0" i="0" dirty="0">
                <a:effectLst/>
                <a:latin typeface="Verdana" panose="020B0604030504040204" pitchFamily="34" charset="0"/>
              </a:rPr>
              <a:t>, se </a:t>
            </a:r>
            <a:r>
              <a:rPr lang="en-US" sz="1600" b="0" i="0" dirty="0" err="1">
                <a:effectLst/>
                <a:latin typeface="Verdana" panose="020B0604030504040204" pitchFamily="34" charset="0"/>
              </a:rPr>
              <a:t>trata</a:t>
            </a:r>
            <a:r>
              <a:rPr lang="en-US" sz="1600" b="0" i="0" dirty="0">
                <a:effectLst/>
                <a:latin typeface="Verdana" panose="020B0604030504040204" pitchFamily="34" charset="0"/>
              </a:rPr>
              <a:t> de un punto «</a:t>
            </a:r>
            <a:r>
              <a:rPr lang="en-US" sz="1600" b="0" i="0" dirty="0" err="1">
                <a:effectLst/>
                <a:latin typeface="Verdana" panose="020B0604030504040204" pitchFamily="34" charset="0"/>
              </a:rPr>
              <a:t>fronterizo</a:t>
            </a:r>
            <a:r>
              <a:rPr lang="en-US" sz="1600" b="0" i="0" dirty="0">
                <a:effectLst/>
                <a:latin typeface="Verdana" panose="020B0604030504040204" pitchFamily="34" charset="0"/>
              </a:rPr>
              <a:t>». Un punto de </a:t>
            </a:r>
            <a:r>
              <a:rPr lang="en-US" sz="1600" b="0" i="0" dirty="0" err="1">
                <a:effectLst/>
                <a:latin typeface="Verdana" panose="020B0604030504040204" pitchFamily="34" charset="0"/>
              </a:rPr>
              <a:t>datos</a:t>
            </a:r>
            <a:r>
              <a:rPr lang="en-US" sz="1600" b="0" i="0" dirty="0">
                <a:effectLst/>
                <a:latin typeface="Verdana" panose="020B0604030504040204" pitchFamily="34" charset="0"/>
              </a:rPr>
              <a:t> es un punto border </a:t>
            </a:r>
            <a:r>
              <a:rPr lang="en-US" sz="1600" b="0" i="0" dirty="0" err="1">
                <a:effectLst/>
                <a:latin typeface="Verdana" panose="020B0604030504040204" pitchFamily="34" charset="0"/>
              </a:rPr>
              <a:t>si</a:t>
            </a:r>
            <a:r>
              <a:rPr lang="en-US" sz="1600" b="0" i="0" dirty="0">
                <a:effectLst/>
                <a:latin typeface="Verdana" panose="020B0604030504040204" pitchFamily="34" charset="0"/>
              </a:rPr>
              <a:t> </a:t>
            </a:r>
            <a:r>
              <a:rPr lang="en-US" sz="1600" b="0" i="0" dirty="0" err="1">
                <a:effectLst/>
                <a:latin typeface="Verdana" panose="020B0604030504040204" pitchFamily="34" charset="0"/>
              </a:rPr>
              <a:t>cuple</a:t>
            </a:r>
            <a:r>
              <a:rPr lang="en-US" sz="1600" b="0" i="0" dirty="0">
                <a:effectLst/>
                <a:latin typeface="Verdana" panose="020B0604030504040204" pitchFamily="34" charset="0"/>
              </a:rPr>
              <a:t> </a:t>
            </a:r>
            <a:r>
              <a:rPr lang="en-US" sz="1600" b="0" i="0" dirty="0" err="1">
                <a:effectLst/>
                <a:latin typeface="Verdana" panose="020B0604030504040204" pitchFamily="34" charset="0"/>
              </a:rPr>
              <a:t>estas</a:t>
            </a:r>
            <a:r>
              <a:rPr lang="en-US" sz="1600" b="0" i="0" dirty="0">
                <a:effectLst/>
                <a:latin typeface="Verdana" panose="020B0604030504040204" pitchFamily="34" charset="0"/>
              </a:rPr>
              <a:t> </a:t>
            </a:r>
            <a:r>
              <a:rPr lang="en-US" sz="1600" b="0" i="0" dirty="0" err="1">
                <a:effectLst/>
                <a:latin typeface="Verdana" panose="020B0604030504040204" pitchFamily="34" charset="0"/>
              </a:rPr>
              <a:t>condiciones</a:t>
            </a:r>
            <a:r>
              <a:rPr lang="en-US" sz="1600" b="0" i="0" dirty="0">
                <a:effectLst/>
                <a:latin typeface="Verdana" panose="020B0604030504040204" pitchFamily="34" charset="0"/>
              </a:rPr>
              <a:t>: </a:t>
            </a:r>
          </a:p>
          <a:p>
            <a:pPr marL="285750" indent="-285750">
              <a:lnSpc>
                <a:spcPct val="130000"/>
              </a:lnSpc>
              <a:buFont typeface="Arial" panose="020B0604020202020204" pitchFamily="34" charset="0"/>
              <a:buChar char="•"/>
            </a:pPr>
            <a:r>
              <a:rPr lang="en-US" sz="1600" b="0" i="0" dirty="0" err="1">
                <a:effectLst/>
                <a:latin typeface="Verdana" panose="020B0604030504040204" pitchFamily="34" charset="0"/>
              </a:rPr>
              <a:t>Su</a:t>
            </a:r>
            <a:r>
              <a:rPr lang="en-US" sz="1600" b="0" i="0" dirty="0">
                <a:effectLst/>
                <a:latin typeface="Verdana" panose="020B0604030504040204" pitchFamily="34" charset="0"/>
              </a:rPr>
              <a:t> </a:t>
            </a:r>
            <a:r>
              <a:rPr lang="en-US" sz="1600" b="0" i="0" dirty="0" err="1">
                <a:effectLst/>
                <a:latin typeface="Verdana" panose="020B0604030504040204" pitchFamily="34" charset="0"/>
              </a:rPr>
              <a:t>vecindario</a:t>
            </a:r>
            <a:r>
              <a:rPr lang="en-US" sz="1600" b="0" i="0" dirty="0">
                <a:effectLst/>
                <a:latin typeface="Verdana" panose="020B0604030504040204" pitchFamily="34" charset="0"/>
              </a:rPr>
              <a:t> </a:t>
            </a:r>
            <a:r>
              <a:rPr lang="en-US" sz="1600" b="0" i="0" dirty="0" err="1">
                <a:effectLst/>
                <a:latin typeface="Verdana" panose="020B0604030504040204" pitchFamily="34" charset="0"/>
              </a:rPr>
              <a:t>contiene</a:t>
            </a:r>
            <a:r>
              <a:rPr lang="en-US" sz="1600" b="0" i="0" dirty="0">
                <a:effectLst/>
                <a:latin typeface="Verdana" panose="020B0604030504040204" pitchFamily="34" charset="0"/>
              </a:rPr>
              <a:t> </a:t>
            </a:r>
            <a:r>
              <a:rPr lang="en-US" sz="1600" b="0" i="0" dirty="0" err="1">
                <a:effectLst/>
                <a:latin typeface="Verdana" panose="020B0604030504040204" pitchFamily="34" charset="0"/>
              </a:rPr>
              <a:t>menos</a:t>
            </a:r>
            <a:r>
              <a:rPr lang="en-US" sz="1600" b="0" i="0" dirty="0">
                <a:effectLst/>
                <a:latin typeface="Verdana" panose="020B0604030504040204" pitchFamily="34" charset="0"/>
              </a:rPr>
              <a:t> de M puntos de </a:t>
            </a:r>
            <a:r>
              <a:rPr lang="en-US" sz="1600" b="0" i="0" dirty="0" err="1">
                <a:effectLst/>
                <a:latin typeface="Verdana" panose="020B0604030504040204" pitchFamily="34" charset="0"/>
              </a:rPr>
              <a:t>datos</a:t>
            </a:r>
            <a:endParaRPr lang="en-US" sz="1600" b="0" i="0" dirty="0">
              <a:effectLst/>
              <a:latin typeface="Verdana" panose="020B0604030504040204" pitchFamily="34" charset="0"/>
            </a:endParaRPr>
          </a:p>
          <a:p>
            <a:pPr marL="285750" indent="-285750">
              <a:lnSpc>
                <a:spcPct val="130000"/>
              </a:lnSpc>
              <a:buFont typeface="Arial" panose="020B0604020202020204" pitchFamily="34" charset="0"/>
              <a:buChar char="•"/>
            </a:pPr>
            <a:r>
              <a:rPr lang="en-US" sz="1600" b="0" i="0" dirty="0">
                <a:effectLst/>
                <a:latin typeface="Verdana" panose="020B0604030504040204" pitchFamily="34" charset="0"/>
              </a:rPr>
              <a:t>Se </a:t>
            </a:r>
            <a:r>
              <a:rPr lang="en-US" sz="1600" b="0" i="0" dirty="0" err="1">
                <a:effectLst/>
                <a:latin typeface="Verdana" panose="020B0604030504040204" pitchFamily="34" charset="0"/>
              </a:rPr>
              <a:t>puede</a:t>
            </a:r>
            <a:r>
              <a:rPr lang="en-US" sz="1600" b="0" i="0" dirty="0">
                <a:effectLst/>
                <a:latin typeface="Verdana" panose="020B0604030504040204" pitchFamily="34" charset="0"/>
              </a:rPr>
              <a:t> acceder </a:t>
            </a:r>
            <a:r>
              <a:rPr lang="en-US" sz="1600" b="0" i="0" dirty="0" err="1">
                <a:effectLst/>
                <a:latin typeface="Verdana" panose="020B0604030504040204" pitchFamily="34" charset="0"/>
              </a:rPr>
              <a:t>desde</a:t>
            </a:r>
            <a:r>
              <a:rPr lang="en-US" sz="1600" b="0" i="0" dirty="0">
                <a:effectLst/>
                <a:latin typeface="Verdana" panose="020B0604030504040204" pitchFamily="34" charset="0"/>
              </a:rPr>
              <a:t> </a:t>
            </a:r>
            <a:r>
              <a:rPr lang="en-US" sz="1600" b="0" i="0" dirty="0" err="1">
                <a:effectLst/>
                <a:latin typeface="Verdana" panose="020B0604030504040204" pitchFamily="34" charset="0"/>
              </a:rPr>
              <a:t>algún</a:t>
            </a:r>
            <a:r>
              <a:rPr lang="en-US" sz="1600" b="0" i="0" dirty="0">
                <a:effectLst/>
                <a:latin typeface="Verdana" panose="020B0604030504040204" pitchFamily="34" charset="0"/>
              </a:rPr>
              <a:t> punto central. Es </a:t>
            </a:r>
            <a:r>
              <a:rPr lang="en-US" sz="1600" b="0" i="0" dirty="0" err="1">
                <a:effectLst/>
                <a:latin typeface="Verdana" panose="020B0604030504040204" pitchFamily="34" charset="0"/>
              </a:rPr>
              <a:t>decir</a:t>
            </a:r>
            <a:r>
              <a:rPr lang="en-US" sz="1600" b="0" i="0" dirty="0">
                <a:effectLst/>
                <a:latin typeface="Verdana" panose="020B0604030504040204" pitchFamily="34" charset="0"/>
              </a:rPr>
              <a:t>, que </a:t>
            </a:r>
            <a:r>
              <a:rPr lang="en-US" sz="1600" b="0" i="0" dirty="0" err="1">
                <a:effectLst/>
                <a:latin typeface="Verdana" panose="020B0604030504040204" pitchFamily="34" charset="0"/>
              </a:rPr>
              <a:t>dentro</a:t>
            </a:r>
            <a:r>
              <a:rPr lang="en-US" sz="1600" b="0" i="0" dirty="0">
                <a:effectLst/>
                <a:latin typeface="Verdana" panose="020B0604030504040204" pitchFamily="34" charset="0"/>
              </a:rPr>
              <a:t> de </a:t>
            </a:r>
            <a:r>
              <a:rPr lang="en-US" sz="1600" b="0" i="0" dirty="0" err="1">
                <a:effectLst/>
                <a:latin typeface="Verdana" panose="020B0604030504040204" pitchFamily="34" charset="0"/>
              </a:rPr>
              <a:t>su</a:t>
            </a:r>
            <a:r>
              <a:rPr lang="en-US" sz="1600" b="0" i="0" dirty="0">
                <a:effectLst/>
                <a:latin typeface="Verdana" panose="020B0604030504040204" pitchFamily="34" charset="0"/>
              </a:rPr>
              <a:t> R-</a:t>
            </a:r>
            <a:r>
              <a:rPr lang="en-US" sz="1600" b="0" i="0" dirty="0" err="1">
                <a:effectLst/>
                <a:latin typeface="Verdana" panose="020B0604030504040204" pitchFamily="34" charset="0"/>
              </a:rPr>
              <a:t>distancia</a:t>
            </a:r>
            <a:r>
              <a:rPr lang="en-US" sz="1600" b="0" i="0" dirty="0">
                <a:effectLst/>
                <a:latin typeface="Verdana" panose="020B0604030504040204" pitchFamily="34" charset="0"/>
              </a:rPr>
              <a:t> hay un punto central</a:t>
            </a:r>
          </a:p>
          <a:p>
            <a:pPr marL="342900" indent="-342900">
              <a:lnSpc>
                <a:spcPct val="130000"/>
              </a:lnSpc>
              <a:buFont typeface="+mj-lt"/>
              <a:buAutoNum type="arabicPeriod"/>
            </a:pPr>
            <a:endParaRPr lang="en-CO" sz="1600" dirty="0"/>
          </a:p>
        </p:txBody>
      </p:sp>
      <p:pic>
        <p:nvPicPr>
          <p:cNvPr id="1026" name="Picture 2" descr="dbscan2">
            <a:extLst>
              <a:ext uri="{FF2B5EF4-FFF2-40B4-BE49-F238E27FC236}">
                <a16:creationId xmlns:a16="http://schemas.microsoft.com/office/drawing/2014/main" id="{5007EC8C-C57F-2273-E8A4-D725F0B0B1F0}"/>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045635" y="2270957"/>
            <a:ext cx="4765755" cy="30619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39694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31" name="Rectangle 1030">
            <a:extLst>
              <a:ext uri="{FF2B5EF4-FFF2-40B4-BE49-F238E27FC236}">
                <a16:creationId xmlns:a16="http://schemas.microsoft.com/office/drawing/2014/main" id="{3D5FBB81-B61B-416A-8F5D-A8DDF62530F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3"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33" name="Freeform: Shape 1032">
            <a:extLst>
              <a:ext uri="{FF2B5EF4-FFF2-40B4-BE49-F238E27FC236}">
                <a16:creationId xmlns:a16="http://schemas.microsoft.com/office/drawing/2014/main" id="{40C0D7D4-D83D-4C58-87D1-955F0A917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476051" cy="6858000"/>
          </a:xfrm>
          <a:custGeom>
            <a:avLst/>
            <a:gdLst>
              <a:gd name="connsiteX0" fmla="*/ 0 w 7476051"/>
              <a:gd name="connsiteY0" fmla="*/ 0 h 6858000"/>
              <a:gd name="connsiteX1" fmla="*/ 5853028 w 7476051"/>
              <a:gd name="connsiteY1" fmla="*/ 0 h 6858000"/>
              <a:gd name="connsiteX2" fmla="*/ 5875152 w 7476051"/>
              <a:gd name="connsiteY2" fmla="*/ 14997 h 6858000"/>
              <a:gd name="connsiteX3" fmla="*/ 7476051 w 7476051"/>
              <a:gd name="connsiteY3" fmla="*/ 3621656 h 6858000"/>
              <a:gd name="connsiteX4" fmla="*/ 5601702 w 7476051"/>
              <a:gd name="connsiteY4" fmla="*/ 6374814 h 6858000"/>
              <a:gd name="connsiteX5" fmla="*/ 5085053 w 7476051"/>
              <a:gd name="connsiteY5" fmla="*/ 6780599 h 6858000"/>
              <a:gd name="connsiteX6" fmla="*/ 4973297 w 7476051"/>
              <a:gd name="connsiteY6" fmla="*/ 6858000 h 6858000"/>
              <a:gd name="connsiteX7" fmla="*/ 0 w 7476051"/>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476051" h="6858000">
                <a:moveTo>
                  <a:pt x="0" y="0"/>
                </a:moveTo>
                <a:lnTo>
                  <a:pt x="5853028" y="0"/>
                </a:lnTo>
                <a:lnTo>
                  <a:pt x="5875152" y="14997"/>
                </a:lnTo>
                <a:cubicBezTo>
                  <a:pt x="6902315" y="754641"/>
                  <a:pt x="7476051" y="2093192"/>
                  <a:pt x="7476051" y="3621656"/>
                </a:cubicBezTo>
                <a:cubicBezTo>
                  <a:pt x="7476051" y="4969131"/>
                  <a:pt x="6547326" y="5602839"/>
                  <a:pt x="5601702" y="6374814"/>
                </a:cubicBezTo>
                <a:cubicBezTo>
                  <a:pt x="5429499" y="6515397"/>
                  <a:pt x="5258871" y="6653108"/>
                  <a:pt x="5085053" y="6780599"/>
                </a:cubicBezTo>
                <a:lnTo>
                  <a:pt x="4973297" y="6858000"/>
                </a:lnTo>
                <a:lnTo>
                  <a:pt x="0" y="6858000"/>
                </a:ln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35" name="Freeform: Shape 1034">
            <a:extLst>
              <a:ext uri="{FF2B5EF4-FFF2-40B4-BE49-F238E27FC236}">
                <a16:creationId xmlns:a16="http://schemas.microsoft.com/office/drawing/2014/main" id="{15F9A324-404E-4C5D-AFF0-C5D0D84182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348204" y="-1"/>
            <a:ext cx="2535264" cy="6858001"/>
          </a:xfrm>
          <a:custGeom>
            <a:avLst/>
            <a:gdLst>
              <a:gd name="connsiteX0" fmla="*/ 1218585 w 2535264"/>
              <a:gd name="connsiteY0" fmla="*/ 0 h 6858001"/>
              <a:gd name="connsiteX1" fmla="*/ 1236561 w 2535264"/>
              <a:gd name="connsiteY1" fmla="*/ 0 h 6858001"/>
              <a:gd name="connsiteX2" fmla="*/ 1264452 w 2535264"/>
              <a:gd name="connsiteY2" fmla="*/ 24550 h 6858001"/>
              <a:gd name="connsiteX3" fmla="*/ 2528121 w 2535264"/>
              <a:gd name="connsiteY3" fmla="*/ 3710502 h 6858001"/>
              <a:gd name="connsiteX4" fmla="*/ 492890 w 2535264"/>
              <a:gd name="connsiteY4" fmla="*/ 6507511 h 6858001"/>
              <a:gd name="connsiteX5" fmla="*/ 221418 w 2535264"/>
              <a:gd name="connsiteY5" fmla="*/ 6713387 h 6858001"/>
              <a:gd name="connsiteX6" fmla="*/ 20100 w 2535264"/>
              <a:gd name="connsiteY6" fmla="*/ 6858001 h 6858001"/>
              <a:gd name="connsiteX7" fmla="*/ 0 w 2535264"/>
              <a:gd name="connsiteY7" fmla="*/ 6858001 h 6858001"/>
              <a:gd name="connsiteX8" fmla="*/ 202488 w 2535264"/>
              <a:gd name="connsiteY8" fmla="*/ 6712547 h 6858001"/>
              <a:gd name="connsiteX9" fmla="*/ 473961 w 2535264"/>
              <a:gd name="connsiteY9" fmla="*/ 6506670 h 6858001"/>
              <a:gd name="connsiteX10" fmla="*/ 2509192 w 2535264"/>
              <a:gd name="connsiteY10" fmla="*/ 3709662 h 6858001"/>
              <a:gd name="connsiteX11" fmla="*/ 1245521 w 2535264"/>
              <a:gd name="connsiteY11" fmla="*/ 23708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5264" h="6858001">
                <a:moveTo>
                  <a:pt x="1218585" y="0"/>
                </a:moveTo>
                <a:lnTo>
                  <a:pt x="1236561" y="0"/>
                </a:lnTo>
                <a:lnTo>
                  <a:pt x="1264452" y="24550"/>
                </a:lnTo>
                <a:cubicBezTo>
                  <a:pt x="2149109" y="863108"/>
                  <a:pt x="2598329" y="2210814"/>
                  <a:pt x="2528121" y="3710502"/>
                </a:cubicBezTo>
                <a:cubicBezTo>
                  <a:pt x="2462100" y="5120751"/>
                  <a:pt x="1489450" y="5742158"/>
                  <a:pt x="492890" y="6507511"/>
                </a:cubicBezTo>
                <a:cubicBezTo>
                  <a:pt x="402151" y="6577199"/>
                  <a:pt x="311847" y="6646154"/>
                  <a:pt x="221418" y="6713387"/>
                </a:cubicBezTo>
                <a:lnTo>
                  <a:pt x="20100" y="6858001"/>
                </a:lnTo>
                <a:lnTo>
                  <a:pt x="0" y="6858001"/>
                </a:lnTo>
                <a:lnTo>
                  <a:pt x="202488" y="6712547"/>
                </a:lnTo>
                <a:cubicBezTo>
                  <a:pt x="292917" y="6645314"/>
                  <a:pt x="383222" y="6576359"/>
                  <a:pt x="473961" y="6506670"/>
                </a:cubicBezTo>
                <a:cubicBezTo>
                  <a:pt x="1470520" y="5741317"/>
                  <a:pt x="2443170" y="5119911"/>
                  <a:pt x="2509192" y="3709662"/>
                </a:cubicBezTo>
                <a:cubicBezTo>
                  <a:pt x="2579400" y="2209973"/>
                  <a:pt x="2130178" y="862268"/>
                  <a:pt x="1245521" y="23708"/>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1037" name="Freeform: Shape 1036">
            <a:extLst>
              <a:ext uri="{FF2B5EF4-FFF2-40B4-BE49-F238E27FC236}">
                <a16:creationId xmlns:a16="http://schemas.microsoft.com/office/drawing/2014/main" id="{AC4CE3C4-3600-4353-9FE1-B32D06BEF0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33737" y="0"/>
            <a:ext cx="2536434" cy="6858000"/>
          </a:xfrm>
          <a:custGeom>
            <a:avLst/>
            <a:gdLst>
              <a:gd name="connsiteX0" fmla="*/ 879731 w 2536434"/>
              <a:gd name="connsiteY0" fmla="*/ 0 h 6858000"/>
              <a:gd name="connsiteX1" fmla="*/ 913411 w 2536434"/>
              <a:gd name="connsiteY1" fmla="*/ 0 h 6858000"/>
              <a:gd name="connsiteX2" fmla="*/ 935535 w 2536434"/>
              <a:gd name="connsiteY2" fmla="*/ 14997 h 6858000"/>
              <a:gd name="connsiteX3" fmla="*/ 2536434 w 2536434"/>
              <a:gd name="connsiteY3" fmla="*/ 3621656 h 6858000"/>
              <a:gd name="connsiteX4" fmla="*/ 662084 w 2536434"/>
              <a:gd name="connsiteY4" fmla="*/ 6374814 h 6858000"/>
              <a:gd name="connsiteX5" fmla="*/ 145436 w 2536434"/>
              <a:gd name="connsiteY5" fmla="*/ 6780599 h 6858000"/>
              <a:gd name="connsiteX6" fmla="*/ 33680 w 2536434"/>
              <a:gd name="connsiteY6" fmla="*/ 6858000 h 6858000"/>
              <a:gd name="connsiteX7" fmla="*/ 0 w 2536434"/>
              <a:gd name="connsiteY7" fmla="*/ 6858000 h 6858000"/>
              <a:gd name="connsiteX8" fmla="*/ 111756 w 2536434"/>
              <a:gd name="connsiteY8" fmla="*/ 6780599 h 6858000"/>
              <a:gd name="connsiteX9" fmla="*/ 628404 w 2536434"/>
              <a:gd name="connsiteY9" fmla="*/ 6374814 h 6858000"/>
              <a:gd name="connsiteX10" fmla="*/ 2502754 w 2536434"/>
              <a:gd name="connsiteY10" fmla="*/ 3621656 h 6858000"/>
              <a:gd name="connsiteX11" fmla="*/ 901855 w 2536434"/>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3C9A4285-FCFD-45AA-C06A-FA0B9349D6B6}"/>
              </a:ext>
            </a:extLst>
          </p:cNvPr>
          <p:cNvSpPr>
            <a:spLocks noGrp="1"/>
          </p:cNvSpPr>
          <p:nvPr>
            <p:ph type="title"/>
          </p:nvPr>
        </p:nvSpPr>
        <p:spPr>
          <a:xfrm>
            <a:off x="825357" y="73818"/>
            <a:ext cx="5185645" cy="1639888"/>
          </a:xfrm>
        </p:spPr>
        <p:txBody>
          <a:bodyPr anchor="b">
            <a:normAutofit/>
          </a:bodyPr>
          <a:lstStyle/>
          <a:p>
            <a:r>
              <a:rPr lang="en-CO" dirty="0"/>
              <a:t>DBSCAN</a:t>
            </a:r>
          </a:p>
        </p:txBody>
      </p:sp>
      <p:sp>
        <p:nvSpPr>
          <p:cNvPr id="3" name="Content Placeholder 2">
            <a:extLst>
              <a:ext uri="{FF2B5EF4-FFF2-40B4-BE49-F238E27FC236}">
                <a16:creationId xmlns:a16="http://schemas.microsoft.com/office/drawing/2014/main" id="{8120AF45-F798-4EEE-3649-EFD33239B69C}"/>
              </a:ext>
            </a:extLst>
          </p:cNvPr>
          <p:cNvSpPr>
            <a:spLocks noGrp="1"/>
          </p:cNvSpPr>
          <p:nvPr>
            <p:ph idx="1"/>
          </p:nvPr>
        </p:nvSpPr>
        <p:spPr>
          <a:xfrm>
            <a:off x="714038" y="2012950"/>
            <a:ext cx="5296964" cy="3651250"/>
          </a:xfrm>
        </p:spPr>
        <p:txBody>
          <a:bodyPr>
            <a:normAutofit/>
          </a:bodyPr>
          <a:lstStyle/>
          <a:p>
            <a:pPr>
              <a:lnSpc>
                <a:spcPct val="130000"/>
              </a:lnSpc>
            </a:pPr>
            <a:r>
              <a:rPr lang="en-CO" dirty="0"/>
              <a:t>3. Un tercer caso: </a:t>
            </a:r>
            <a:r>
              <a:rPr lang="en-US" b="0" i="0" dirty="0">
                <a:effectLst/>
                <a:latin typeface="Verdana" panose="020B0604030504040204" pitchFamily="34" charset="0"/>
              </a:rPr>
              <a:t> un punto que no es central, </a:t>
            </a:r>
            <a:r>
              <a:rPr lang="en-US" b="0" i="0" dirty="0" err="1">
                <a:effectLst/>
                <a:latin typeface="Verdana" panose="020B0604030504040204" pitchFamily="34" charset="0"/>
              </a:rPr>
              <a:t>ni</a:t>
            </a:r>
            <a:r>
              <a:rPr lang="en-US" b="0" i="0" dirty="0">
                <a:effectLst/>
                <a:latin typeface="Verdana" panose="020B0604030504040204" pitchFamily="34" charset="0"/>
              </a:rPr>
              <a:t> </a:t>
            </a:r>
            <a:r>
              <a:rPr lang="en-US" b="0" i="0" dirty="0" err="1">
                <a:effectLst/>
                <a:latin typeface="Verdana" panose="020B0604030504040204" pitchFamily="34" charset="0"/>
              </a:rPr>
              <a:t>tampoco</a:t>
            </a:r>
            <a:r>
              <a:rPr lang="en-US" b="0" i="0" dirty="0">
                <a:effectLst/>
                <a:latin typeface="Verdana" panose="020B0604030504040204" pitchFamily="34" charset="0"/>
              </a:rPr>
              <a:t> es un punto </a:t>
            </a:r>
            <a:r>
              <a:rPr lang="en-US" b="0" i="0" dirty="0" err="1">
                <a:effectLst/>
                <a:latin typeface="Verdana" panose="020B0604030504040204" pitchFamily="34" charset="0"/>
              </a:rPr>
              <a:t>fronterizo</a:t>
            </a:r>
            <a:r>
              <a:rPr lang="en-US" b="0" i="0" dirty="0">
                <a:effectLst/>
                <a:latin typeface="Verdana" panose="020B0604030504040204" pitchFamily="34" charset="0"/>
              </a:rPr>
              <a:t>. Este se </a:t>
            </a:r>
            <a:r>
              <a:rPr lang="en-US" b="0" i="0" dirty="0" err="1">
                <a:effectLst/>
                <a:latin typeface="Verdana" panose="020B0604030504040204" pitchFamily="34" charset="0"/>
              </a:rPr>
              <a:t>etiqueta</a:t>
            </a:r>
            <a:r>
              <a:rPr lang="en-US" b="0" i="0" dirty="0">
                <a:effectLst/>
                <a:latin typeface="Verdana" panose="020B0604030504040204" pitchFamily="34" charset="0"/>
              </a:rPr>
              <a:t> </a:t>
            </a:r>
            <a:r>
              <a:rPr lang="en-US" b="0" i="0" dirty="0" err="1">
                <a:effectLst/>
                <a:latin typeface="Verdana" panose="020B0604030504040204" pitchFamily="34" charset="0"/>
              </a:rPr>
              <a:t>como</a:t>
            </a:r>
            <a:r>
              <a:rPr lang="en-US" b="0" i="0" dirty="0">
                <a:effectLst/>
                <a:latin typeface="Verdana" panose="020B0604030504040204" pitchFamily="34" charset="0"/>
              </a:rPr>
              <a:t> un valor </a:t>
            </a:r>
            <a:r>
              <a:rPr lang="en-US" b="0" i="0" dirty="0" err="1">
                <a:effectLst/>
                <a:latin typeface="Verdana" panose="020B0604030504040204" pitchFamily="34" charset="0"/>
              </a:rPr>
              <a:t>atípico</a:t>
            </a:r>
            <a:r>
              <a:rPr lang="en-US" b="0" i="0" dirty="0">
                <a:effectLst/>
                <a:latin typeface="Verdana" panose="020B0604030504040204" pitchFamily="34" charset="0"/>
              </a:rPr>
              <a:t>. </a:t>
            </a:r>
          </a:p>
          <a:p>
            <a:pPr>
              <a:lnSpc>
                <a:spcPct val="130000"/>
              </a:lnSpc>
            </a:pPr>
            <a:endParaRPr lang="en-US" dirty="0">
              <a:latin typeface="Verdana" panose="020B0604030504040204" pitchFamily="34" charset="0"/>
            </a:endParaRPr>
          </a:p>
          <a:p>
            <a:pPr>
              <a:lnSpc>
                <a:spcPct val="130000"/>
              </a:lnSpc>
            </a:pPr>
            <a:r>
              <a:rPr lang="en-US" b="0" i="0" dirty="0">
                <a:effectLst/>
                <a:latin typeface="Verdana" panose="020B0604030504040204" pitchFamily="34" charset="0"/>
              </a:rPr>
              <a:t>Un valor </a:t>
            </a:r>
            <a:r>
              <a:rPr lang="en-US" b="0" i="0" dirty="0" err="1">
                <a:effectLst/>
                <a:latin typeface="Verdana" panose="020B0604030504040204" pitchFamily="34" charset="0"/>
              </a:rPr>
              <a:t>atípico</a:t>
            </a:r>
            <a:r>
              <a:rPr lang="en-US" b="0" i="0" dirty="0">
                <a:effectLst/>
                <a:latin typeface="Verdana" panose="020B0604030504040204" pitchFamily="34" charset="0"/>
              </a:rPr>
              <a:t> es un punto que: no es un punto central, y </a:t>
            </a:r>
            <a:r>
              <a:rPr lang="en-US" b="0" i="0" dirty="0" err="1">
                <a:effectLst/>
                <a:latin typeface="Verdana" panose="020B0604030504040204" pitchFamily="34" charset="0"/>
              </a:rPr>
              <a:t>tampoco</a:t>
            </a:r>
            <a:r>
              <a:rPr lang="en-US" b="0" i="0" dirty="0">
                <a:effectLst/>
                <a:latin typeface="Verdana" panose="020B0604030504040204" pitchFamily="34" charset="0"/>
              </a:rPr>
              <a:t> </a:t>
            </a:r>
            <a:r>
              <a:rPr lang="en-US" b="0" i="0" dirty="0" err="1">
                <a:effectLst/>
                <a:latin typeface="Verdana" panose="020B0604030504040204" pitchFamily="34" charset="0"/>
              </a:rPr>
              <a:t>está</a:t>
            </a:r>
            <a:r>
              <a:rPr lang="en-US" b="0" i="0" dirty="0">
                <a:effectLst/>
                <a:latin typeface="Verdana" panose="020B0604030504040204" pitchFamily="34" charset="0"/>
              </a:rPr>
              <a:t> lo </a:t>
            </a:r>
            <a:r>
              <a:rPr lang="en-US" b="0" i="0" dirty="0" err="1">
                <a:effectLst/>
                <a:latin typeface="Verdana" panose="020B0604030504040204" pitchFamily="34" charset="0"/>
              </a:rPr>
              <a:t>suficientemente</a:t>
            </a:r>
            <a:r>
              <a:rPr lang="en-US" b="0" i="0" dirty="0">
                <a:effectLst/>
                <a:latin typeface="Verdana" panose="020B0604030504040204" pitchFamily="34" charset="0"/>
              </a:rPr>
              <a:t> </a:t>
            </a:r>
            <a:r>
              <a:rPr lang="en-US" b="0" i="0" dirty="0" err="1">
                <a:effectLst/>
                <a:latin typeface="Verdana" panose="020B0604030504040204" pitchFamily="34" charset="0"/>
              </a:rPr>
              <a:t>cerca</a:t>
            </a:r>
            <a:r>
              <a:rPr lang="en-US" b="0" i="0" dirty="0">
                <a:effectLst/>
                <a:latin typeface="Verdana" panose="020B0604030504040204" pitchFamily="34" charset="0"/>
              </a:rPr>
              <a:t> </a:t>
            </a:r>
            <a:r>
              <a:rPr lang="en-US" b="0" i="0" dirty="0" err="1">
                <a:effectLst/>
                <a:latin typeface="Verdana" panose="020B0604030504040204" pitchFamily="34" charset="0"/>
              </a:rPr>
              <a:t>como</a:t>
            </a:r>
            <a:r>
              <a:rPr lang="en-US" b="0" i="0" dirty="0">
                <a:effectLst/>
                <a:latin typeface="Verdana" panose="020B0604030504040204" pitchFamily="34" charset="0"/>
              </a:rPr>
              <a:t> para ser </a:t>
            </a:r>
            <a:r>
              <a:rPr lang="en-US" b="0" i="0" dirty="0" err="1">
                <a:effectLst/>
                <a:latin typeface="Verdana" panose="020B0604030504040204" pitchFamily="34" charset="0"/>
              </a:rPr>
              <a:t>accesible</a:t>
            </a:r>
            <a:r>
              <a:rPr lang="en-US" b="0" i="0" dirty="0">
                <a:effectLst/>
                <a:latin typeface="Verdana" panose="020B0604030504040204" pitchFamily="34" charset="0"/>
              </a:rPr>
              <a:t> </a:t>
            </a:r>
            <a:r>
              <a:rPr lang="en-US" b="0" i="0" dirty="0" err="1">
                <a:effectLst/>
                <a:latin typeface="Verdana" panose="020B0604030504040204" pitchFamily="34" charset="0"/>
              </a:rPr>
              <a:t>desde</a:t>
            </a:r>
            <a:r>
              <a:rPr lang="en-US" b="0" i="0" dirty="0">
                <a:effectLst/>
                <a:latin typeface="Verdana" panose="020B0604030504040204" pitchFamily="34" charset="0"/>
              </a:rPr>
              <a:t> un punto central.</a:t>
            </a:r>
            <a:r>
              <a:rPr lang="en-CO" dirty="0"/>
              <a:t> </a:t>
            </a:r>
          </a:p>
        </p:txBody>
      </p:sp>
      <p:pic>
        <p:nvPicPr>
          <p:cNvPr id="4" name="Picture 2" descr="dbscan2">
            <a:extLst>
              <a:ext uri="{FF2B5EF4-FFF2-40B4-BE49-F238E27FC236}">
                <a16:creationId xmlns:a16="http://schemas.microsoft.com/office/drawing/2014/main" id="{8EDA911E-3D2B-1297-4BAC-B4DA0B8A8F85}"/>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973824" y="2219325"/>
            <a:ext cx="4889068" cy="31412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226558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0" name="Freeform: Shape 19">
            <a:extLst>
              <a:ext uri="{FF2B5EF4-FFF2-40B4-BE49-F238E27FC236}">
                <a16:creationId xmlns:a16="http://schemas.microsoft.com/office/drawing/2014/main" id="{9B0F7D69-D93C-4C38-A23D-76E000D691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2" name="Freeform: Shape 21">
            <a:extLst>
              <a:ext uri="{FF2B5EF4-FFF2-40B4-BE49-F238E27FC236}">
                <a16:creationId xmlns:a16="http://schemas.microsoft.com/office/drawing/2014/main" id="{8CD419D4-EA9D-42D9-BF62-B07F0B7B67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4" name="Freeform: Shape 23">
            <a:extLst>
              <a:ext uri="{FF2B5EF4-FFF2-40B4-BE49-F238E27FC236}">
                <a16:creationId xmlns:a16="http://schemas.microsoft.com/office/drawing/2014/main" id="{1C6FEC9B-9608-4181-A9E5-A1B80E72021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6" name="Freeform: Shape 25">
            <a:extLst>
              <a:ext uri="{FF2B5EF4-FFF2-40B4-BE49-F238E27FC236}">
                <a16:creationId xmlns:a16="http://schemas.microsoft.com/office/drawing/2014/main" id="{AB1564ED-F26F-451D-97D6-A6EC3E83FD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p:nvSpPr>
          <p:cNvPr id="28" name="Freeform: Shape 27">
            <a:extLst>
              <a:ext uri="{FF2B5EF4-FFF2-40B4-BE49-F238E27FC236}">
                <a16:creationId xmlns:a16="http://schemas.microsoft.com/office/drawing/2014/main" id="{0CA184B6-3482-4F43-87F0-BC765DCFD8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496422" cy="6858000"/>
          </a:xfrm>
          <a:custGeom>
            <a:avLst/>
            <a:gdLst/>
            <a:ahLst/>
            <a:cxnLst/>
            <a:rect l="l" t="t" r="r" b="b"/>
            <a:pathLst>
              <a:path w="3496422" h="6858000">
                <a:moveTo>
                  <a:pt x="0" y="0"/>
                </a:moveTo>
                <a:lnTo>
                  <a:pt x="1873399" y="0"/>
                </a:lnTo>
                <a:lnTo>
                  <a:pt x="1895523" y="14997"/>
                </a:lnTo>
                <a:cubicBezTo>
                  <a:pt x="2922686" y="754641"/>
                  <a:pt x="3496422" y="2093192"/>
                  <a:pt x="3496422" y="3621656"/>
                </a:cubicBezTo>
                <a:cubicBezTo>
                  <a:pt x="3496422" y="4969131"/>
                  <a:pt x="2567697" y="5602839"/>
                  <a:pt x="1622072" y="6374814"/>
                </a:cubicBezTo>
                <a:cubicBezTo>
                  <a:pt x="1449869" y="6515397"/>
                  <a:pt x="1279242" y="6653108"/>
                  <a:pt x="1105424" y="6780599"/>
                </a:cubicBezTo>
                <a:lnTo>
                  <a:pt x="993668"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Shape 29">
            <a:extLst>
              <a:ext uri="{FF2B5EF4-FFF2-40B4-BE49-F238E27FC236}">
                <a16:creationId xmlns:a16="http://schemas.microsoft.com/office/drawing/2014/main" id="{6C869923-8380-4244-9548-802C330638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75409" y="0"/>
            <a:ext cx="2529723" cy="6858000"/>
          </a:xfrm>
          <a:custGeom>
            <a:avLst/>
            <a:gdLst/>
            <a:ahLst/>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2" name="Freeform: Shape 31">
            <a:extLst>
              <a:ext uri="{FF2B5EF4-FFF2-40B4-BE49-F238E27FC236}">
                <a16:creationId xmlns:a16="http://schemas.microsoft.com/office/drawing/2014/main" id="{C06255F2-BC67-4DDE-B34E-AC4BA21838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55402" y="0"/>
            <a:ext cx="2536434" cy="6858000"/>
          </a:xfrm>
          <a:custGeom>
            <a:avLst/>
            <a:gdLst/>
            <a:ahLst/>
            <a:cxnLst/>
            <a:rect l="l" t="t" r="r" b="b"/>
            <a:pathLst>
              <a:path w="2536434" h="6858000">
                <a:moveTo>
                  <a:pt x="879731" y="0"/>
                </a:moveTo>
                <a:lnTo>
                  <a:pt x="913411" y="0"/>
                </a:lnTo>
                <a:lnTo>
                  <a:pt x="935535" y="14997"/>
                </a:lnTo>
                <a:cubicBezTo>
                  <a:pt x="1962698" y="754641"/>
                  <a:pt x="2536434" y="2093192"/>
                  <a:pt x="2536434" y="3621656"/>
                </a:cubicBezTo>
                <a:cubicBezTo>
                  <a:pt x="2536434" y="4969131"/>
                  <a:pt x="1607709" y="5602839"/>
                  <a:pt x="662084" y="6374814"/>
                </a:cubicBezTo>
                <a:cubicBezTo>
                  <a:pt x="489881" y="6515397"/>
                  <a:pt x="319254" y="6653108"/>
                  <a:pt x="145436" y="6780599"/>
                </a:cubicBezTo>
                <a:lnTo>
                  <a:pt x="33680"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4" name="Freeform: Shape 33">
            <a:extLst>
              <a:ext uri="{FF2B5EF4-FFF2-40B4-BE49-F238E27FC236}">
                <a16:creationId xmlns:a16="http://schemas.microsoft.com/office/drawing/2014/main" id="{55169443-FCCD-4C0A-8C69-18CD3FA096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24161" y="0"/>
            <a:ext cx="2261351" cy="6858000"/>
          </a:xfrm>
          <a:custGeom>
            <a:avLst/>
            <a:gdLst/>
            <a:ahLst/>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Meiryo"/>
              <a:ea typeface="+mn-ea"/>
              <a:cs typeface="+mn-cs"/>
            </a:endParaRPr>
          </a:p>
        </p:txBody>
      </p:sp>
      <p:sp useBgFill="1">
        <p:nvSpPr>
          <p:cNvPr id="36" name="Rectangle 35">
            <a:extLst>
              <a:ext uri="{FF2B5EF4-FFF2-40B4-BE49-F238E27FC236}">
                <a16:creationId xmlns:a16="http://schemas.microsoft.com/office/drawing/2014/main" id="{0DBF1ABE-8590-450D-BB49-BDDCCF3EEA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38" name="Freeform: Shape 37">
            <a:extLst>
              <a:ext uri="{FF2B5EF4-FFF2-40B4-BE49-F238E27FC236}">
                <a16:creationId xmlns:a16="http://schemas.microsoft.com/office/drawing/2014/main" id="{391F8D69-709A-4575-A393-B4C26481AF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66083" y="0"/>
            <a:ext cx="9841377" cy="6858000"/>
          </a:xfrm>
          <a:custGeom>
            <a:avLst/>
            <a:gdLst>
              <a:gd name="connsiteX0" fmla="*/ 8218354 w 9841377"/>
              <a:gd name="connsiteY0" fmla="*/ 0 h 6858000"/>
              <a:gd name="connsiteX1" fmla="*/ 5551962 w 9841377"/>
              <a:gd name="connsiteY1" fmla="*/ 0 h 6858000"/>
              <a:gd name="connsiteX2" fmla="*/ 5482342 w 9841377"/>
              <a:gd name="connsiteY2" fmla="*/ 0 h 6858000"/>
              <a:gd name="connsiteX3" fmla="*/ 4359035 w 9841377"/>
              <a:gd name="connsiteY3" fmla="*/ 0 h 6858000"/>
              <a:gd name="connsiteX4" fmla="*/ 4289415 w 9841377"/>
              <a:gd name="connsiteY4" fmla="*/ 0 h 6858000"/>
              <a:gd name="connsiteX5" fmla="*/ 1623023 w 9841377"/>
              <a:gd name="connsiteY5" fmla="*/ 0 h 6858000"/>
              <a:gd name="connsiteX6" fmla="*/ 1600899 w 9841377"/>
              <a:gd name="connsiteY6" fmla="*/ 14997 h 6858000"/>
              <a:gd name="connsiteX7" fmla="*/ 0 w 9841377"/>
              <a:gd name="connsiteY7" fmla="*/ 3621656 h 6858000"/>
              <a:gd name="connsiteX8" fmla="*/ 1874350 w 9841377"/>
              <a:gd name="connsiteY8" fmla="*/ 6374814 h 6858000"/>
              <a:gd name="connsiteX9" fmla="*/ 2390998 w 9841377"/>
              <a:gd name="connsiteY9" fmla="*/ 6780599 h 6858000"/>
              <a:gd name="connsiteX10" fmla="*/ 2502754 w 9841377"/>
              <a:gd name="connsiteY10" fmla="*/ 6858000 h 6858000"/>
              <a:gd name="connsiteX11" fmla="*/ 4289415 w 9841377"/>
              <a:gd name="connsiteY11" fmla="*/ 6858000 h 6858000"/>
              <a:gd name="connsiteX12" fmla="*/ 4359035 w 9841377"/>
              <a:gd name="connsiteY12" fmla="*/ 6858000 h 6858000"/>
              <a:gd name="connsiteX13" fmla="*/ 5482342 w 9841377"/>
              <a:gd name="connsiteY13" fmla="*/ 6858000 h 6858000"/>
              <a:gd name="connsiteX14" fmla="*/ 5551962 w 9841377"/>
              <a:gd name="connsiteY14" fmla="*/ 6858000 h 6858000"/>
              <a:gd name="connsiteX15" fmla="*/ 7338623 w 9841377"/>
              <a:gd name="connsiteY15" fmla="*/ 6858000 h 6858000"/>
              <a:gd name="connsiteX16" fmla="*/ 7450379 w 9841377"/>
              <a:gd name="connsiteY16" fmla="*/ 6780599 h 6858000"/>
              <a:gd name="connsiteX17" fmla="*/ 7967027 w 9841377"/>
              <a:gd name="connsiteY17" fmla="*/ 6374814 h 6858000"/>
              <a:gd name="connsiteX18" fmla="*/ 9841377 w 9841377"/>
              <a:gd name="connsiteY18" fmla="*/ 3621656 h 6858000"/>
              <a:gd name="connsiteX19" fmla="*/ 8240478 w 9841377"/>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9841377" h="6858000">
                <a:moveTo>
                  <a:pt x="8218354" y="0"/>
                </a:moveTo>
                <a:lnTo>
                  <a:pt x="5551962" y="0"/>
                </a:lnTo>
                <a:lnTo>
                  <a:pt x="5482342" y="0"/>
                </a:lnTo>
                <a:lnTo>
                  <a:pt x="4359035" y="0"/>
                </a:lnTo>
                <a:lnTo>
                  <a:pt x="4289415" y="0"/>
                </a:lnTo>
                <a:lnTo>
                  <a:pt x="1623023" y="0"/>
                </a:lnTo>
                <a:lnTo>
                  <a:pt x="1600899" y="14997"/>
                </a:lnTo>
                <a:cubicBezTo>
                  <a:pt x="573736" y="754641"/>
                  <a:pt x="0" y="2093192"/>
                  <a:pt x="0" y="3621656"/>
                </a:cubicBezTo>
                <a:cubicBezTo>
                  <a:pt x="0" y="4969131"/>
                  <a:pt x="928725" y="5602839"/>
                  <a:pt x="1874350" y="6374814"/>
                </a:cubicBezTo>
                <a:cubicBezTo>
                  <a:pt x="2046553" y="6515397"/>
                  <a:pt x="2217180" y="6653108"/>
                  <a:pt x="2390998" y="6780599"/>
                </a:cubicBezTo>
                <a:lnTo>
                  <a:pt x="2502754" y="6858000"/>
                </a:lnTo>
                <a:lnTo>
                  <a:pt x="4289415" y="6858000"/>
                </a:lnTo>
                <a:lnTo>
                  <a:pt x="4359035" y="6858000"/>
                </a:lnTo>
                <a:lnTo>
                  <a:pt x="5482342" y="6858000"/>
                </a:lnTo>
                <a:lnTo>
                  <a:pt x="5551962" y="6858000"/>
                </a:lnTo>
                <a:lnTo>
                  <a:pt x="7338623" y="6858000"/>
                </a:lnTo>
                <a:lnTo>
                  <a:pt x="7450379" y="6780599"/>
                </a:lnTo>
                <a:cubicBezTo>
                  <a:pt x="7624197" y="6653108"/>
                  <a:pt x="7794824" y="6515397"/>
                  <a:pt x="7967027" y="6374814"/>
                </a:cubicBezTo>
                <a:cubicBezTo>
                  <a:pt x="8912652" y="5602839"/>
                  <a:pt x="9841377" y="4969131"/>
                  <a:pt x="9841377" y="3621656"/>
                </a:cubicBezTo>
                <a:cubicBezTo>
                  <a:pt x="9841377" y="2093192"/>
                  <a:pt x="9267641" y="754641"/>
                  <a:pt x="8240478" y="14997"/>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0" name="Freeform: Shape 39">
            <a:extLst>
              <a:ext uri="{FF2B5EF4-FFF2-40B4-BE49-F238E27FC236}">
                <a16:creationId xmlns:a16="http://schemas.microsoft.com/office/drawing/2014/main" id="{C87A50C4-1191-461A-9E09-C8057F2AF0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035" y="0"/>
            <a:ext cx="2265453" cy="6858000"/>
          </a:xfrm>
          <a:custGeom>
            <a:avLst/>
            <a:gdLst>
              <a:gd name="connsiteX0" fmla="*/ 1117108 w 2265453"/>
              <a:gd name="connsiteY0" fmla="*/ 0 h 6858000"/>
              <a:gd name="connsiteX1" fmla="*/ 1099628 w 2265453"/>
              <a:gd name="connsiteY1" fmla="*/ 0 h 6858000"/>
              <a:gd name="connsiteX2" fmla="*/ 1175238 w 2265453"/>
              <a:gd name="connsiteY2" fmla="*/ 82371 h 6858000"/>
              <a:gd name="connsiteX3" fmla="*/ 2240276 w 2265453"/>
              <a:gd name="connsiteY3" fmla="*/ 3734791 h 6858000"/>
              <a:gd name="connsiteX4" fmla="*/ 274951 w 2265453"/>
              <a:gd name="connsiteY4" fmla="*/ 6634678 h 6858000"/>
              <a:gd name="connsiteX5" fmla="*/ 12802 w 2265453"/>
              <a:gd name="connsiteY5" fmla="*/ 6848127 h 6858000"/>
              <a:gd name="connsiteX6" fmla="*/ 0 w 2265453"/>
              <a:gd name="connsiteY6" fmla="*/ 6858000 h 6858000"/>
              <a:gd name="connsiteX7" fmla="*/ 19410 w 2265453"/>
              <a:gd name="connsiteY7" fmla="*/ 6858000 h 6858000"/>
              <a:gd name="connsiteX8" fmla="*/ 31082 w 2265453"/>
              <a:gd name="connsiteY8" fmla="*/ 6848998 h 6858000"/>
              <a:gd name="connsiteX9" fmla="*/ 293230 w 2265453"/>
              <a:gd name="connsiteY9" fmla="*/ 6635549 h 6858000"/>
              <a:gd name="connsiteX10" fmla="*/ 2258555 w 2265453"/>
              <a:gd name="connsiteY10" fmla="*/ 3735662 h 6858000"/>
              <a:gd name="connsiteX11" fmla="*/ 1193518 w 2265453"/>
              <a:gd name="connsiteY11" fmla="*/ 83243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65453" h="6858000">
                <a:moveTo>
                  <a:pt x="1117108" y="0"/>
                </a:moveTo>
                <a:lnTo>
                  <a:pt x="1099628" y="0"/>
                </a:lnTo>
                <a:lnTo>
                  <a:pt x="1175238" y="82371"/>
                </a:lnTo>
                <a:cubicBezTo>
                  <a:pt x="1926546" y="957940"/>
                  <a:pt x="2303836" y="2277119"/>
                  <a:pt x="2240276" y="3734791"/>
                </a:cubicBezTo>
                <a:cubicBezTo>
                  <a:pt x="2176522" y="5196911"/>
                  <a:pt x="1237280" y="5841173"/>
                  <a:pt x="274951" y="6634678"/>
                </a:cubicBezTo>
                <a:cubicBezTo>
                  <a:pt x="187328" y="6706930"/>
                  <a:pt x="100126" y="6778421"/>
                  <a:pt x="12802" y="6848127"/>
                </a:cubicBezTo>
                <a:lnTo>
                  <a:pt x="0" y="6858000"/>
                </a:lnTo>
                <a:lnTo>
                  <a:pt x="19410" y="6858000"/>
                </a:lnTo>
                <a:lnTo>
                  <a:pt x="31082" y="6848998"/>
                </a:lnTo>
                <a:cubicBezTo>
                  <a:pt x="118405" y="6779292"/>
                  <a:pt x="205608" y="6707801"/>
                  <a:pt x="293230" y="6635549"/>
                </a:cubicBezTo>
                <a:cubicBezTo>
                  <a:pt x="1255560" y="5842045"/>
                  <a:pt x="2194802" y="5197782"/>
                  <a:pt x="2258555" y="3735662"/>
                </a:cubicBezTo>
                <a:cubicBezTo>
                  <a:pt x="2322115" y="2277991"/>
                  <a:pt x="1944825" y="958811"/>
                  <a:pt x="1193518" y="83243"/>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2" name="Freeform: Shape 41">
            <a:extLst>
              <a:ext uri="{FF2B5EF4-FFF2-40B4-BE49-F238E27FC236}">
                <a16:creationId xmlns:a16="http://schemas.microsoft.com/office/drawing/2014/main" id="{BC87DA9F-8DB2-4D48-8716-A928FBB8A5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11033"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4" name="Freeform: Shape 43">
            <a:extLst>
              <a:ext uri="{FF2B5EF4-FFF2-40B4-BE49-F238E27FC236}">
                <a16:creationId xmlns:a16="http://schemas.microsoft.com/office/drawing/2014/main" id="{195EA065-AC5D-431D-927E-87FF058848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96194"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46" name="Freeform: Shape 45">
            <a:extLst>
              <a:ext uri="{FF2B5EF4-FFF2-40B4-BE49-F238E27FC236}">
                <a16:creationId xmlns:a16="http://schemas.microsoft.com/office/drawing/2014/main" id="{46934B3C-D73F-4CD0-95B1-0244D662D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523292" y="0"/>
            <a:ext cx="2486322" cy="6858000"/>
          </a:xfrm>
          <a:custGeom>
            <a:avLst/>
            <a:gdLst>
              <a:gd name="connsiteX0" fmla="*/ 879731 w 2521425"/>
              <a:gd name="connsiteY0" fmla="*/ 0 h 6858000"/>
              <a:gd name="connsiteX1" fmla="*/ 898402 w 2521425"/>
              <a:gd name="connsiteY1" fmla="*/ 0 h 6858000"/>
              <a:gd name="connsiteX2" fmla="*/ 920526 w 2521425"/>
              <a:gd name="connsiteY2" fmla="*/ 14997 h 6858000"/>
              <a:gd name="connsiteX3" fmla="*/ 2521425 w 2521425"/>
              <a:gd name="connsiteY3" fmla="*/ 3621656 h 6858000"/>
              <a:gd name="connsiteX4" fmla="*/ 647075 w 2521425"/>
              <a:gd name="connsiteY4" fmla="*/ 6374814 h 6858000"/>
              <a:gd name="connsiteX5" fmla="*/ 130427 w 2521425"/>
              <a:gd name="connsiteY5" fmla="*/ 6780599 h 6858000"/>
              <a:gd name="connsiteX6" fmla="*/ 18671 w 2521425"/>
              <a:gd name="connsiteY6" fmla="*/ 6858000 h 6858000"/>
              <a:gd name="connsiteX7" fmla="*/ 0 w 2521425"/>
              <a:gd name="connsiteY7" fmla="*/ 6858000 h 6858000"/>
              <a:gd name="connsiteX8" fmla="*/ 111756 w 2521425"/>
              <a:gd name="connsiteY8" fmla="*/ 6780599 h 6858000"/>
              <a:gd name="connsiteX9" fmla="*/ 628404 w 2521425"/>
              <a:gd name="connsiteY9" fmla="*/ 6374814 h 6858000"/>
              <a:gd name="connsiteX10" fmla="*/ 2502754 w 2521425"/>
              <a:gd name="connsiteY10" fmla="*/ 3621656 h 6858000"/>
              <a:gd name="connsiteX11" fmla="*/ 901855 w 2521425"/>
              <a:gd name="connsiteY11"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1425" h="6858000">
                <a:moveTo>
                  <a:pt x="879731" y="0"/>
                </a:moveTo>
                <a:lnTo>
                  <a:pt x="898402" y="0"/>
                </a:lnTo>
                <a:lnTo>
                  <a:pt x="920526" y="14997"/>
                </a:lnTo>
                <a:cubicBezTo>
                  <a:pt x="1947689" y="754641"/>
                  <a:pt x="2521425" y="2093192"/>
                  <a:pt x="2521425" y="3621656"/>
                </a:cubicBezTo>
                <a:cubicBezTo>
                  <a:pt x="2521425" y="4969131"/>
                  <a:pt x="1592700" y="5602839"/>
                  <a:pt x="647075" y="6374814"/>
                </a:cubicBezTo>
                <a:cubicBezTo>
                  <a:pt x="474872" y="6515397"/>
                  <a:pt x="304245" y="6653108"/>
                  <a:pt x="130427" y="6780599"/>
                </a:cubicBezTo>
                <a:lnTo>
                  <a:pt x="18671" y="6858000"/>
                </a:lnTo>
                <a:lnTo>
                  <a:pt x="0" y="6858000"/>
                </a:lnTo>
                <a:lnTo>
                  <a:pt x="111756" y="6780599"/>
                </a:lnTo>
                <a:cubicBezTo>
                  <a:pt x="285574" y="6653108"/>
                  <a:pt x="456201" y="6515397"/>
                  <a:pt x="628404" y="6374814"/>
                </a:cubicBezTo>
                <a:cubicBezTo>
                  <a:pt x="1574029" y="5602839"/>
                  <a:pt x="2502754" y="4969131"/>
                  <a:pt x="2502754" y="3621656"/>
                </a:cubicBezTo>
                <a:cubicBezTo>
                  <a:pt x="2502754" y="2093192"/>
                  <a:pt x="1929018" y="754641"/>
                  <a:pt x="901855" y="14997"/>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A4B7878B-0CC3-3B17-57C3-F5A3998C4D16}"/>
              </a:ext>
            </a:extLst>
          </p:cNvPr>
          <p:cNvSpPr>
            <a:spLocks noGrp="1"/>
          </p:cNvSpPr>
          <p:nvPr>
            <p:ph type="title"/>
          </p:nvPr>
        </p:nvSpPr>
        <p:spPr>
          <a:xfrm>
            <a:off x="1748211" y="4997891"/>
            <a:ext cx="8394306" cy="1396053"/>
          </a:xfrm>
        </p:spPr>
        <p:txBody>
          <a:bodyPr vert="horz" lIns="109728" tIns="109728" rIns="109728" bIns="91440" rtlCol="0" anchor="b">
            <a:normAutofit/>
          </a:bodyPr>
          <a:lstStyle/>
          <a:p>
            <a:pPr algn="ctr">
              <a:lnSpc>
                <a:spcPct val="120000"/>
              </a:lnSpc>
            </a:pPr>
            <a:r>
              <a:rPr lang="en-US" sz="2800" dirty="0" err="1">
                <a:solidFill>
                  <a:schemeClr val="tx1">
                    <a:lumMod val="85000"/>
                    <a:lumOff val="15000"/>
                  </a:schemeClr>
                </a:solidFill>
              </a:rPr>
              <a:t>Gráficamente</a:t>
            </a:r>
            <a:endParaRPr lang="en-US" sz="2800" dirty="0">
              <a:solidFill>
                <a:schemeClr val="tx1">
                  <a:lumMod val="85000"/>
                  <a:lumOff val="15000"/>
                </a:schemeClr>
              </a:solidFill>
            </a:endParaRPr>
          </a:p>
        </p:txBody>
      </p:sp>
      <p:pic>
        <p:nvPicPr>
          <p:cNvPr id="4" name="Content Placeholder 3">
            <a:extLst>
              <a:ext uri="{FF2B5EF4-FFF2-40B4-BE49-F238E27FC236}">
                <a16:creationId xmlns:a16="http://schemas.microsoft.com/office/drawing/2014/main" id="{F57E1A45-21E1-3105-6280-A06B0F062564}"/>
              </a:ext>
            </a:extLst>
          </p:cNvPr>
          <p:cNvPicPr>
            <a:picLocks noGrp="1" noChangeAspect="1"/>
          </p:cNvPicPr>
          <p:nvPr>
            <p:ph idx="1"/>
          </p:nvPr>
        </p:nvPicPr>
        <p:blipFill>
          <a:blip r:embed="rId2"/>
          <a:stretch>
            <a:fillRect/>
          </a:stretch>
        </p:blipFill>
        <p:spPr>
          <a:xfrm>
            <a:off x="2329840" y="919201"/>
            <a:ext cx="7532320" cy="4274591"/>
          </a:xfrm>
          <a:prstGeom prst="rect">
            <a:avLst/>
          </a:prstGeom>
        </p:spPr>
      </p:pic>
    </p:spTree>
    <p:extLst>
      <p:ext uri="{BB962C8B-B14F-4D97-AF65-F5344CB8AC3E}">
        <p14:creationId xmlns:p14="http://schemas.microsoft.com/office/powerpoint/2010/main" val="25153629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6294-38AF-938A-3165-10B8A5A73BA5}"/>
              </a:ext>
            </a:extLst>
          </p:cNvPr>
          <p:cNvSpPr>
            <a:spLocks noGrp="1"/>
          </p:cNvSpPr>
          <p:nvPr>
            <p:ph type="title"/>
          </p:nvPr>
        </p:nvSpPr>
        <p:spPr/>
        <p:txBody>
          <a:bodyPr>
            <a:normAutofit fontScale="90000"/>
          </a:bodyPr>
          <a:lstStyle/>
          <a:p>
            <a:pPr algn="ctr"/>
            <a:r>
              <a:rPr lang="es-ES" dirty="0"/>
              <a:t>Análisis de Componentes Principales (PCA)</a:t>
            </a:r>
            <a:endParaRPr lang="en-CO" dirty="0"/>
          </a:p>
        </p:txBody>
      </p:sp>
      <p:pic>
        <p:nvPicPr>
          <p:cNvPr id="4" name="Imagen 3">
            <a:extLst>
              <a:ext uri="{FF2B5EF4-FFF2-40B4-BE49-F238E27FC236}">
                <a16:creationId xmlns:a16="http://schemas.microsoft.com/office/drawing/2014/main" id="{D04F2DC4-47A4-E357-0079-A19C107B670D}"/>
              </a:ext>
            </a:extLst>
          </p:cNvPr>
          <p:cNvPicPr>
            <a:picLocks noChangeAspect="1"/>
          </p:cNvPicPr>
          <p:nvPr/>
        </p:nvPicPr>
        <p:blipFill>
          <a:blip r:embed="rId2"/>
          <a:stretch>
            <a:fillRect/>
          </a:stretch>
        </p:blipFill>
        <p:spPr>
          <a:xfrm>
            <a:off x="1780705" y="2659157"/>
            <a:ext cx="3991445" cy="3216901"/>
          </a:xfrm>
          <a:prstGeom prst="rect">
            <a:avLst/>
          </a:prstGeom>
        </p:spPr>
      </p:pic>
      <p:pic>
        <p:nvPicPr>
          <p:cNvPr id="5" name="Imagen 4">
            <a:extLst>
              <a:ext uri="{FF2B5EF4-FFF2-40B4-BE49-F238E27FC236}">
                <a16:creationId xmlns:a16="http://schemas.microsoft.com/office/drawing/2014/main" id="{FEBCCA9A-A0AE-52B8-E116-4C618DB2E459}"/>
              </a:ext>
            </a:extLst>
          </p:cNvPr>
          <p:cNvPicPr>
            <a:picLocks noChangeAspect="1"/>
          </p:cNvPicPr>
          <p:nvPr/>
        </p:nvPicPr>
        <p:blipFill>
          <a:blip r:embed="rId3"/>
          <a:stretch>
            <a:fillRect/>
          </a:stretch>
        </p:blipFill>
        <p:spPr>
          <a:xfrm>
            <a:off x="6419852" y="2659157"/>
            <a:ext cx="4172210" cy="3376478"/>
          </a:xfrm>
          <a:prstGeom prst="rect">
            <a:avLst/>
          </a:prstGeom>
        </p:spPr>
      </p:pic>
      <p:sp>
        <p:nvSpPr>
          <p:cNvPr id="3" name="Rectángulo 2">
            <a:extLst>
              <a:ext uri="{FF2B5EF4-FFF2-40B4-BE49-F238E27FC236}">
                <a16:creationId xmlns:a16="http://schemas.microsoft.com/office/drawing/2014/main" id="{11CFB984-719B-EB57-3A70-B86243723BE0}"/>
              </a:ext>
            </a:extLst>
          </p:cNvPr>
          <p:cNvSpPr/>
          <p:nvPr/>
        </p:nvSpPr>
        <p:spPr>
          <a:xfrm>
            <a:off x="2571750" y="4381500"/>
            <a:ext cx="838200" cy="942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30647A31-62D6-F1F0-C715-1BEA1F351FBC}"/>
              </a:ext>
            </a:extLst>
          </p:cNvPr>
          <p:cNvSpPr/>
          <p:nvPr/>
        </p:nvSpPr>
        <p:spPr>
          <a:xfrm>
            <a:off x="8801100" y="3438525"/>
            <a:ext cx="1714500" cy="1266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9719348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1db670b88f4_6_9"/>
          <p:cNvSpPr txBox="1">
            <a:spLocks noGrp="1"/>
          </p:cNvSpPr>
          <p:nvPr>
            <p:ph type="title"/>
          </p:nvPr>
        </p:nvSpPr>
        <p:spPr>
          <a:xfrm>
            <a:off x="361545" y="234179"/>
            <a:ext cx="11068500" cy="1108200"/>
          </a:xfrm>
          <a:prstGeom prst="rect">
            <a:avLst/>
          </a:prstGeom>
          <a:noFill/>
          <a:ln>
            <a:noFill/>
          </a:ln>
        </p:spPr>
        <p:txBody>
          <a:bodyPr spcFirstLastPara="1" vert="horz" wrap="square" lIns="91425" tIns="45700" rIns="91425" bIns="45700" rtlCol="0" anchor="ctr" anchorCtr="0">
            <a:noAutofit/>
          </a:bodyPr>
          <a:lstStyle/>
          <a:p>
            <a:r>
              <a:rPr lang="es-ES" sz="3733" dirty="0"/>
              <a:t>Maldición de la dimensionalidad</a:t>
            </a:r>
            <a:endParaRPr lang="es-CO" sz="3733" dirty="0"/>
          </a:p>
        </p:txBody>
      </p:sp>
      <p:pic>
        <p:nvPicPr>
          <p:cNvPr id="5" name="Picture 2">
            <a:extLst>
              <a:ext uri="{FF2B5EF4-FFF2-40B4-BE49-F238E27FC236}">
                <a16:creationId xmlns:a16="http://schemas.microsoft.com/office/drawing/2014/main" id="{AB76F6E1-1567-F959-25B1-04AE99A3FFE4}"/>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55413" b="83791" l="18149" r="44308">
                        <a14:foregroundMark x1="23348" y1="73267" x2="23348" y2="73267"/>
                        <a14:foregroundMark x1="37445" y1="80990" x2="37445" y2="80990"/>
                        <a14:foregroundMark x1="41850" y1="65347" x2="41850" y2="65347"/>
                      </a14:backgroundRemoval>
                    </a14:imgEffect>
                  </a14:imgLayer>
                </a14:imgProps>
              </a:ext>
              <a:ext uri="{28A0092B-C50C-407E-A947-70E740481C1C}">
                <a14:useLocalDpi xmlns:a14="http://schemas.microsoft.com/office/drawing/2010/main" val="0"/>
              </a:ext>
            </a:extLst>
          </a:blip>
          <a:srcRect l="14879" t="51866" r="52422" b="12662"/>
          <a:stretch/>
        </p:blipFill>
        <p:spPr bwMode="auto">
          <a:xfrm rot="565978">
            <a:off x="1688423" y="1946504"/>
            <a:ext cx="5723200" cy="460399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EDA28EEB-6657-7209-AC24-FB64318F4682}"/>
              </a:ext>
            </a:extLst>
          </p:cNvPr>
          <p:cNvPicPr>
            <a:picLocks noChangeAspect="1" noChangeArrowheads="1"/>
          </p:cNvPicPr>
          <p:nvPr/>
        </p:nvPicPr>
        <p:blipFill rotWithShape="1">
          <a:blip r:embed="rId5">
            <a:extLst>
              <a:ext uri="{BEBA8EAE-BF5A-486C-A8C5-ECC9F3942E4B}">
                <a14:imgProps xmlns:a14="http://schemas.microsoft.com/office/drawing/2010/main">
                  <a14:imgLayer r:embed="rId4">
                    <a14:imgEffect>
                      <a14:backgroundRemoval t="13421" b="44776" l="55547" r="79962">
                        <a14:foregroundMark x1="57562" y1="32277" x2="57562" y2="32277"/>
                        <a14:foregroundMark x1="72981" y1="37426" x2="72981" y2="37426"/>
                        <a14:foregroundMark x1="77974" y1="22574" x2="77974" y2="22574"/>
                      </a14:backgroundRemoval>
                    </a14:imgEffect>
                  </a14:imgLayer>
                </a14:imgProps>
              </a:ext>
              <a:ext uri="{28A0092B-C50C-407E-A947-70E740481C1C}">
                <a14:useLocalDpi xmlns:a14="http://schemas.microsoft.com/office/drawing/2010/main" val="0"/>
              </a:ext>
            </a:extLst>
          </a:blip>
          <a:srcRect l="62191" t="9501" r="16986" b="51304"/>
          <a:stretch/>
        </p:blipFill>
        <p:spPr bwMode="auto">
          <a:xfrm>
            <a:off x="6582710" y="1263885"/>
            <a:ext cx="3273724" cy="4569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66547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1db670b88f4_6_9"/>
          <p:cNvSpPr txBox="1">
            <a:spLocks noGrp="1"/>
          </p:cNvSpPr>
          <p:nvPr>
            <p:ph type="title"/>
          </p:nvPr>
        </p:nvSpPr>
        <p:spPr>
          <a:xfrm>
            <a:off x="361545" y="234179"/>
            <a:ext cx="11068500" cy="1108200"/>
          </a:xfrm>
          <a:prstGeom prst="rect">
            <a:avLst/>
          </a:prstGeom>
          <a:noFill/>
          <a:ln>
            <a:noFill/>
          </a:ln>
        </p:spPr>
        <p:txBody>
          <a:bodyPr spcFirstLastPara="1" vert="horz" wrap="square" lIns="91425" tIns="45700" rIns="91425" bIns="45700" rtlCol="0" anchor="ctr" anchorCtr="0">
            <a:noAutofit/>
          </a:bodyPr>
          <a:lstStyle/>
          <a:p>
            <a:r>
              <a:rPr lang="es-ES" sz="3733" dirty="0"/>
              <a:t>Maldición de la dimensionalidad</a:t>
            </a:r>
            <a:endParaRPr lang="es-CO" sz="3733" dirty="0"/>
          </a:p>
        </p:txBody>
      </p:sp>
      <p:pic>
        <p:nvPicPr>
          <p:cNvPr id="2" name="Picture 2">
            <a:extLst>
              <a:ext uri="{FF2B5EF4-FFF2-40B4-BE49-F238E27FC236}">
                <a16:creationId xmlns:a16="http://schemas.microsoft.com/office/drawing/2014/main" id="{BB585027-E4B6-6A3D-EAF2-F33DFC5F6E6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34030" y="1840224"/>
            <a:ext cx="6723941" cy="42624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6712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g1db670b88f4_6_9"/>
          <p:cNvSpPr txBox="1">
            <a:spLocks noGrp="1"/>
          </p:cNvSpPr>
          <p:nvPr>
            <p:ph type="title"/>
          </p:nvPr>
        </p:nvSpPr>
        <p:spPr>
          <a:xfrm>
            <a:off x="361545" y="234179"/>
            <a:ext cx="11068500" cy="1108200"/>
          </a:xfrm>
          <a:prstGeom prst="rect">
            <a:avLst/>
          </a:prstGeom>
          <a:noFill/>
          <a:ln>
            <a:noFill/>
          </a:ln>
        </p:spPr>
        <p:txBody>
          <a:bodyPr spcFirstLastPara="1" vert="horz" wrap="square" lIns="91425" tIns="45700" rIns="91425" bIns="45700" rtlCol="0" anchor="ctr" anchorCtr="0">
            <a:noAutofit/>
          </a:bodyPr>
          <a:lstStyle/>
          <a:p>
            <a:r>
              <a:rPr lang="es-ES" sz="3733" dirty="0" err="1"/>
              <a:t>Autoencoders</a:t>
            </a:r>
            <a:endParaRPr lang="es-CO" sz="3733" dirty="0"/>
          </a:p>
        </p:txBody>
      </p:sp>
      <p:pic>
        <p:nvPicPr>
          <p:cNvPr id="3" name="Picture 2">
            <a:extLst>
              <a:ext uri="{FF2B5EF4-FFF2-40B4-BE49-F238E27FC236}">
                <a16:creationId xmlns:a16="http://schemas.microsoft.com/office/drawing/2014/main" id="{A062ECED-C36A-E9CF-2007-38A6079A946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37" y="1837297"/>
            <a:ext cx="5324764" cy="4553647"/>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EFA80B31-65A0-A965-FBB4-BF983169A7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38982" y="2213668"/>
            <a:ext cx="5811983" cy="40225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116084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a:bodyPr>
          <a:lstStyle/>
          <a:p>
            <a:pPr algn="ctr"/>
            <a:r>
              <a:rPr lang="es-ES" dirty="0"/>
              <a:t>K-</a:t>
            </a:r>
            <a:r>
              <a:rPr lang="es-ES" dirty="0" err="1"/>
              <a:t>Prototypes</a:t>
            </a:r>
            <a:endParaRPr lang="en-CO" dirty="0"/>
          </a:p>
        </p:txBody>
      </p:sp>
      <p:sp>
        <p:nvSpPr>
          <p:cNvPr id="3" name="Content Placeholder 7">
            <a:extLst>
              <a:ext uri="{FF2B5EF4-FFF2-40B4-BE49-F238E27FC236}">
                <a16:creationId xmlns:a16="http://schemas.microsoft.com/office/drawing/2014/main" id="{708F5373-A76C-F08A-C023-E9E9C4C0494C}"/>
              </a:ext>
            </a:extLst>
          </p:cNvPr>
          <p:cNvSpPr>
            <a:spLocks noGrp="1"/>
          </p:cNvSpPr>
          <p:nvPr>
            <p:ph idx="1"/>
          </p:nvPr>
        </p:nvSpPr>
        <p:spPr>
          <a:xfrm>
            <a:off x="852004" y="2429257"/>
            <a:ext cx="10487989" cy="694943"/>
          </a:xfrm>
        </p:spPr>
        <p:txBody>
          <a:bodyPr>
            <a:noAutofit/>
          </a:bodyPr>
          <a:lstStyle/>
          <a:p>
            <a:pPr algn="just"/>
            <a:r>
              <a:rPr lang="es-ES" sz="1400" dirty="0">
                <a:solidFill>
                  <a:schemeClr val="tx1"/>
                </a:solidFill>
              </a:rPr>
              <a:t>Es una combinación convexa entre K-Medias y K-modas. Perfecto para cuando nuestros datos son de tipo mixtos.</a:t>
            </a:r>
            <a:endParaRPr lang="en-US" sz="1400" dirty="0">
              <a:solidFill>
                <a:schemeClr val="tx1"/>
              </a:solidFill>
            </a:endParaRPr>
          </a:p>
        </p:txBody>
      </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28E2B8D7-A3D0-BB89-6D8A-70D8DB28A447}"/>
                  </a:ext>
                </a:extLst>
              </p:cNvPr>
              <p:cNvSpPr txBox="1"/>
              <p:nvPr/>
            </p:nvSpPr>
            <p:spPr>
              <a:xfrm>
                <a:off x="1149168" y="3409950"/>
                <a:ext cx="10119180" cy="14000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3200" b="0" i="1" smtClean="0">
                              <a:latin typeface="Cambria Math" panose="02040503050406030204" pitchFamily="18" charset="0"/>
                            </a:rPr>
                          </m:ctrlPr>
                        </m:sSubPr>
                        <m:e>
                          <m:r>
                            <a:rPr lang="es-ES" sz="3200" b="0" i="1" smtClean="0">
                              <a:latin typeface="Cambria Math" panose="02040503050406030204" pitchFamily="18" charset="0"/>
                            </a:rPr>
                            <m:t>𝐷</m:t>
                          </m:r>
                        </m:e>
                        <m:sub>
                          <m:r>
                            <a:rPr lang="es-ES" sz="3200" b="0" i="1" smtClean="0">
                              <a:latin typeface="Cambria Math" panose="02040503050406030204" pitchFamily="18" charset="0"/>
                            </a:rPr>
                            <m:t>𝑝𝑟𝑜𝑡𝑜𝑡𝑦𝑝𝑒</m:t>
                          </m:r>
                        </m:sub>
                      </m:sSub>
                      <m:d>
                        <m:dPr>
                          <m:ctrlPr>
                            <a:rPr lang="es-ES" sz="3200" b="0" i="1" smtClean="0">
                              <a:latin typeface="Cambria Math" panose="02040503050406030204" pitchFamily="18" charset="0"/>
                            </a:rPr>
                          </m:ctrlPr>
                        </m:dPr>
                        <m:e>
                          <m:sSub>
                            <m:sSubPr>
                              <m:ctrlPr>
                                <a:rPr lang="es-ES" sz="3200" b="0" i="1" smtClean="0">
                                  <a:latin typeface="Cambria Math" panose="02040503050406030204" pitchFamily="18" charset="0"/>
                                </a:rPr>
                              </m:ctrlPr>
                            </m:sSubPr>
                            <m:e>
                              <m:r>
                                <a:rPr lang="es-ES" sz="3200" b="0" i="1" smtClean="0">
                                  <a:latin typeface="Cambria Math" panose="02040503050406030204" pitchFamily="18" charset="0"/>
                                </a:rPr>
                                <m:t>𝑥</m:t>
                              </m:r>
                            </m:e>
                            <m:sub>
                              <m:r>
                                <a:rPr lang="es-ES" sz="3200" b="0" i="1" smtClean="0">
                                  <a:latin typeface="Cambria Math" panose="02040503050406030204" pitchFamily="18" charset="0"/>
                                </a:rPr>
                                <m:t>1</m:t>
                              </m:r>
                            </m:sub>
                          </m:sSub>
                          <m:r>
                            <a:rPr lang="es-ES" sz="3200" b="0" i="1" smtClean="0">
                              <a:latin typeface="Cambria Math" panose="02040503050406030204" pitchFamily="18" charset="0"/>
                            </a:rPr>
                            <m:t>,</m:t>
                          </m:r>
                          <m:sSub>
                            <m:sSubPr>
                              <m:ctrlPr>
                                <a:rPr lang="es-ES" sz="3200" b="0" i="1" smtClean="0">
                                  <a:latin typeface="Cambria Math" panose="02040503050406030204" pitchFamily="18" charset="0"/>
                                </a:rPr>
                              </m:ctrlPr>
                            </m:sSubPr>
                            <m:e>
                              <m:r>
                                <a:rPr lang="es-ES" sz="3200" b="0" i="1" smtClean="0">
                                  <a:latin typeface="Cambria Math" panose="02040503050406030204" pitchFamily="18" charset="0"/>
                                </a:rPr>
                                <m:t>𝑥</m:t>
                              </m:r>
                            </m:e>
                            <m:sub>
                              <m:r>
                                <a:rPr lang="es-ES" sz="3200" b="0" i="1" smtClean="0">
                                  <a:latin typeface="Cambria Math" panose="02040503050406030204" pitchFamily="18" charset="0"/>
                                </a:rPr>
                                <m:t>2</m:t>
                              </m:r>
                            </m:sub>
                          </m:sSub>
                        </m:e>
                      </m:d>
                      <m:r>
                        <a:rPr lang="es-ES" sz="3200" b="0" i="1" smtClean="0">
                          <a:latin typeface="Cambria Math" panose="02040503050406030204" pitchFamily="18" charset="0"/>
                        </a:rPr>
                        <m:t>=</m:t>
                      </m:r>
                      <m:nary>
                        <m:naryPr>
                          <m:chr m:val="∑"/>
                          <m:ctrlPr>
                            <a:rPr lang="es-ES" sz="3200" b="0" i="1" smtClean="0">
                              <a:latin typeface="Cambria Math" panose="02040503050406030204" pitchFamily="18" charset="0"/>
                            </a:rPr>
                          </m:ctrlPr>
                        </m:naryPr>
                        <m:sub>
                          <m:r>
                            <m:rPr>
                              <m:brk m:alnAt="23"/>
                            </m:rPr>
                            <a:rPr lang="es-ES" sz="3200" b="0" i="1" smtClean="0">
                              <a:latin typeface="Cambria Math" panose="02040503050406030204" pitchFamily="18" charset="0"/>
                            </a:rPr>
                            <m:t>𝑗</m:t>
                          </m:r>
                          <m:r>
                            <a:rPr lang="es-ES" sz="3200" b="0" i="1" smtClean="0">
                              <a:latin typeface="Cambria Math" panose="02040503050406030204" pitchFamily="18" charset="0"/>
                            </a:rPr>
                            <m:t>=1</m:t>
                          </m:r>
                        </m:sub>
                        <m:sup>
                          <m:r>
                            <a:rPr lang="es-ES" sz="3200" b="0" i="1" smtClean="0">
                              <a:latin typeface="Cambria Math" panose="02040503050406030204" pitchFamily="18" charset="0"/>
                            </a:rPr>
                            <m:t>𝑝</m:t>
                          </m:r>
                        </m:sup>
                        <m:e>
                          <m:sSup>
                            <m:sSupPr>
                              <m:ctrlPr>
                                <a:rPr lang="es-ES" sz="3200" b="0" i="1" smtClean="0">
                                  <a:latin typeface="Cambria Math" panose="02040503050406030204" pitchFamily="18" charset="0"/>
                                </a:rPr>
                              </m:ctrlPr>
                            </m:sSupPr>
                            <m:e>
                              <m:d>
                                <m:dPr>
                                  <m:ctrlPr>
                                    <a:rPr lang="es-ES" sz="3200" b="0" i="1" smtClean="0">
                                      <a:latin typeface="Cambria Math" panose="02040503050406030204" pitchFamily="18" charset="0"/>
                                    </a:rPr>
                                  </m:ctrlPr>
                                </m:dPr>
                                <m:e>
                                  <m:sSub>
                                    <m:sSubPr>
                                      <m:ctrlPr>
                                        <a:rPr lang="es-ES" sz="3200" b="0" i="1" smtClean="0">
                                          <a:latin typeface="Cambria Math" panose="02040503050406030204" pitchFamily="18" charset="0"/>
                                        </a:rPr>
                                      </m:ctrlPr>
                                    </m:sSubPr>
                                    <m:e>
                                      <m:r>
                                        <a:rPr lang="es-ES" sz="3200" b="0" i="1" smtClean="0">
                                          <a:latin typeface="Cambria Math" panose="02040503050406030204" pitchFamily="18" charset="0"/>
                                        </a:rPr>
                                        <m:t>𝑥</m:t>
                                      </m:r>
                                    </m:e>
                                    <m:sub>
                                      <m:r>
                                        <a:rPr lang="es-ES" sz="3200" b="0" i="1" smtClean="0">
                                          <a:latin typeface="Cambria Math" panose="02040503050406030204" pitchFamily="18" charset="0"/>
                                        </a:rPr>
                                        <m:t>1</m:t>
                                      </m:r>
                                      <m:r>
                                        <a:rPr lang="es-ES" sz="3200" b="0" i="1" smtClean="0">
                                          <a:latin typeface="Cambria Math" panose="02040503050406030204" pitchFamily="18" charset="0"/>
                                        </a:rPr>
                                        <m:t>𝑗</m:t>
                                      </m:r>
                                    </m:sub>
                                  </m:sSub>
                                  <m:r>
                                    <a:rPr lang="es-ES" sz="3200" b="0" i="1" smtClean="0">
                                      <a:latin typeface="Cambria Math" panose="02040503050406030204" pitchFamily="18" charset="0"/>
                                    </a:rPr>
                                    <m:t>−</m:t>
                                  </m:r>
                                  <m:sSub>
                                    <m:sSubPr>
                                      <m:ctrlPr>
                                        <a:rPr lang="es-ES" sz="3200" b="0" i="1" smtClean="0">
                                          <a:latin typeface="Cambria Math" panose="02040503050406030204" pitchFamily="18" charset="0"/>
                                        </a:rPr>
                                      </m:ctrlPr>
                                    </m:sSubPr>
                                    <m:e>
                                      <m:r>
                                        <a:rPr lang="es-ES" sz="3200" b="0" i="1" smtClean="0">
                                          <a:latin typeface="Cambria Math" panose="02040503050406030204" pitchFamily="18" charset="0"/>
                                        </a:rPr>
                                        <m:t>𝑥</m:t>
                                      </m:r>
                                    </m:e>
                                    <m:sub>
                                      <m:r>
                                        <a:rPr lang="es-ES" sz="3200" b="0" i="1" smtClean="0">
                                          <a:latin typeface="Cambria Math" panose="02040503050406030204" pitchFamily="18" charset="0"/>
                                        </a:rPr>
                                        <m:t>2</m:t>
                                      </m:r>
                                      <m:r>
                                        <a:rPr lang="es-ES" sz="3200" b="0" i="1" smtClean="0">
                                          <a:latin typeface="Cambria Math" panose="02040503050406030204" pitchFamily="18" charset="0"/>
                                        </a:rPr>
                                        <m:t>𝑗</m:t>
                                      </m:r>
                                    </m:sub>
                                  </m:sSub>
                                </m:e>
                              </m:d>
                            </m:e>
                            <m:sup>
                              <m:r>
                                <a:rPr lang="es-ES" sz="3200" b="0" i="1" smtClean="0">
                                  <a:latin typeface="Cambria Math" panose="02040503050406030204" pitchFamily="18" charset="0"/>
                                </a:rPr>
                                <m:t>2</m:t>
                              </m:r>
                            </m:sup>
                          </m:sSup>
                        </m:e>
                      </m:nary>
                      <m:r>
                        <a:rPr lang="es-ES" sz="3200" b="0" i="1" smtClean="0">
                          <a:latin typeface="Cambria Math" panose="02040503050406030204" pitchFamily="18" charset="0"/>
                        </a:rPr>
                        <m:t>+</m:t>
                      </m:r>
                      <m:r>
                        <a:rPr lang="es-ES" sz="3200" b="0" i="1" smtClean="0">
                          <a:latin typeface="Cambria Math" panose="02040503050406030204" pitchFamily="18" charset="0"/>
                          <a:ea typeface="Cambria Math" panose="02040503050406030204" pitchFamily="18" charset="0"/>
                        </a:rPr>
                        <m:t>𝜆</m:t>
                      </m:r>
                      <m:nary>
                        <m:naryPr>
                          <m:chr m:val="∑"/>
                          <m:ctrlPr>
                            <a:rPr lang="es-ES" sz="3200" b="0" i="1" smtClean="0">
                              <a:latin typeface="Cambria Math" panose="02040503050406030204" pitchFamily="18" charset="0"/>
                            </a:rPr>
                          </m:ctrlPr>
                        </m:naryPr>
                        <m:sub>
                          <m:r>
                            <m:rPr>
                              <m:brk m:alnAt="23"/>
                            </m:rPr>
                            <a:rPr lang="es-ES" sz="3200" b="0" i="1" smtClean="0">
                              <a:latin typeface="Cambria Math" panose="02040503050406030204" pitchFamily="18" charset="0"/>
                            </a:rPr>
                            <m:t>𝑗</m:t>
                          </m:r>
                          <m:r>
                            <a:rPr lang="es-ES" sz="3200" b="0" i="1" smtClean="0">
                              <a:latin typeface="Cambria Math" panose="02040503050406030204" pitchFamily="18" charset="0"/>
                            </a:rPr>
                            <m:t>=</m:t>
                          </m:r>
                          <m:r>
                            <a:rPr lang="es-ES" sz="3200" b="0" i="1" smtClean="0">
                              <a:latin typeface="Cambria Math" panose="02040503050406030204" pitchFamily="18" charset="0"/>
                            </a:rPr>
                            <m:t>𝑝</m:t>
                          </m:r>
                          <m:r>
                            <a:rPr lang="es-ES" sz="3200" b="0" i="1" smtClean="0">
                              <a:latin typeface="Cambria Math" panose="02040503050406030204" pitchFamily="18" charset="0"/>
                            </a:rPr>
                            <m:t>+1</m:t>
                          </m:r>
                        </m:sub>
                        <m:sup>
                          <m:r>
                            <a:rPr lang="es-ES" sz="3200" b="0" i="1" smtClean="0">
                              <a:latin typeface="Cambria Math" panose="02040503050406030204" pitchFamily="18" charset="0"/>
                            </a:rPr>
                            <m:t>𝑚</m:t>
                          </m:r>
                        </m:sup>
                        <m:e>
                          <m:r>
                            <a:rPr lang="es-ES" sz="3200" b="0" i="1" smtClean="0">
                              <a:latin typeface="Cambria Math" panose="02040503050406030204" pitchFamily="18" charset="0"/>
                              <a:ea typeface="Cambria Math" panose="02040503050406030204" pitchFamily="18" charset="0"/>
                            </a:rPr>
                            <m:t>𝛿</m:t>
                          </m:r>
                          <m:d>
                            <m:dPr>
                              <m:ctrlPr>
                                <a:rPr lang="es-ES" sz="3200" b="0" i="1" smtClean="0">
                                  <a:latin typeface="Cambria Math" panose="02040503050406030204" pitchFamily="18" charset="0"/>
                                  <a:ea typeface="Cambria Math" panose="02040503050406030204" pitchFamily="18" charset="0"/>
                                </a:rPr>
                              </m:ctrlPr>
                            </m:dPr>
                            <m:e>
                              <m:sSub>
                                <m:sSubPr>
                                  <m:ctrlPr>
                                    <a:rPr lang="es-ES" sz="3200" b="0" i="1" smtClean="0">
                                      <a:latin typeface="Cambria Math" panose="02040503050406030204" pitchFamily="18" charset="0"/>
                                      <a:ea typeface="Cambria Math" panose="02040503050406030204" pitchFamily="18" charset="0"/>
                                    </a:rPr>
                                  </m:ctrlPr>
                                </m:sSubPr>
                                <m:e>
                                  <m:r>
                                    <a:rPr lang="es-ES" sz="3200" b="0" i="1" smtClean="0">
                                      <a:latin typeface="Cambria Math" panose="02040503050406030204" pitchFamily="18" charset="0"/>
                                      <a:ea typeface="Cambria Math" panose="02040503050406030204" pitchFamily="18" charset="0"/>
                                    </a:rPr>
                                    <m:t>𝑥</m:t>
                                  </m:r>
                                </m:e>
                                <m:sub>
                                  <m:r>
                                    <a:rPr lang="es-ES" sz="3200" b="0" i="1" smtClean="0">
                                      <a:latin typeface="Cambria Math" panose="02040503050406030204" pitchFamily="18" charset="0"/>
                                      <a:ea typeface="Cambria Math" panose="02040503050406030204" pitchFamily="18" charset="0"/>
                                    </a:rPr>
                                    <m:t>1</m:t>
                                  </m:r>
                                  <m:r>
                                    <a:rPr lang="es-ES" sz="3200" b="0" i="1" smtClean="0">
                                      <a:latin typeface="Cambria Math" panose="02040503050406030204" pitchFamily="18" charset="0"/>
                                      <a:ea typeface="Cambria Math" panose="02040503050406030204" pitchFamily="18" charset="0"/>
                                    </a:rPr>
                                    <m:t>𝑗</m:t>
                                  </m:r>
                                </m:sub>
                              </m:sSub>
                              <m:r>
                                <a:rPr lang="es-ES" sz="3200" b="0" i="1" smtClean="0">
                                  <a:latin typeface="Cambria Math" panose="02040503050406030204" pitchFamily="18" charset="0"/>
                                  <a:ea typeface="Cambria Math" panose="02040503050406030204" pitchFamily="18" charset="0"/>
                                </a:rPr>
                                <m:t>,</m:t>
                              </m:r>
                              <m:sSub>
                                <m:sSubPr>
                                  <m:ctrlPr>
                                    <a:rPr lang="es-ES" sz="3200" b="0" i="1" smtClean="0">
                                      <a:latin typeface="Cambria Math" panose="02040503050406030204" pitchFamily="18" charset="0"/>
                                      <a:ea typeface="Cambria Math" panose="02040503050406030204" pitchFamily="18" charset="0"/>
                                    </a:rPr>
                                  </m:ctrlPr>
                                </m:sSubPr>
                                <m:e>
                                  <m:r>
                                    <a:rPr lang="es-ES" sz="3200" b="0" i="1" smtClean="0">
                                      <a:latin typeface="Cambria Math" panose="02040503050406030204" pitchFamily="18" charset="0"/>
                                      <a:ea typeface="Cambria Math" panose="02040503050406030204" pitchFamily="18" charset="0"/>
                                    </a:rPr>
                                    <m:t>𝑥</m:t>
                                  </m:r>
                                </m:e>
                                <m:sub>
                                  <m:r>
                                    <a:rPr lang="es-ES" sz="3200" b="0" i="1" smtClean="0">
                                      <a:latin typeface="Cambria Math" panose="02040503050406030204" pitchFamily="18" charset="0"/>
                                      <a:ea typeface="Cambria Math" panose="02040503050406030204" pitchFamily="18" charset="0"/>
                                    </a:rPr>
                                    <m:t>2</m:t>
                                  </m:r>
                                  <m:r>
                                    <a:rPr lang="es-ES" sz="3200" b="0" i="1" smtClean="0">
                                      <a:latin typeface="Cambria Math" panose="02040503050406030204" pitchFamily="18" charset="0"/>
                                      <a:ea typeface="Cambria Math" panose="02040503050406030204" pitchFamily="18" charset="0"/>
                                    </a:rPr>
                                    <m:t>𝑗</m:t>
                                  </m:r>
                                </m:sub>
                              </m:sSub>
                            </m:e>
                          </m:d>
                        </m:e>
                      </m:nary>
                    </m:oMath>
                  </m:oMathPara>
                </a14:m>
                <a:endParaRPr lang="es-CO" dirty="0"/>
              </a:p>
            </p:txBody>
          </p:sp>
        </mc:Choice>
        <mc:Fallback xmlns="">
          <p:sp>
            <p:nvSpPr>
              <p:cNvPr id="4" name="CuadroTexto 3">
                <a:extLst>
                  <a:ext uri="{FF2B5EF4-FFF2-40B4-BE49-F238E27FC236}">
                    <a16:creationId xmlns:a16="http://schemas.microsoft.com/office/drawing/2014/main" id="{28E2B8D7-A3D0-BB89-6D8A-70D8DB28A447}"/>
                  </a:ext>
                </a:extLst>
              </p:cNvPr>
              <p:cNvSpPr txBox="1">
                <a:spLocks noRot="1" noChangeAspect="1" noMove="1" noResize="1" noEditPoints="1" noAdjustHandles="1" noChangeArrowheads="1" noChangeShapeType="1" noTextEdit="1"/>
              </p:cNvSpPr>
              <p:nvPr/>
            </p:nvSpPr>
            <p:spPr>
              <a:xfrm>
                <a:off x="1149168" y="3409950"/>
                <a:ext cx="10119180" cy="1400063"/>
              </a:xfrm>
              <a:prstGeom prst="rect">
                <a:avLst/>
              </a:prstGeom>
              <a:blipFill>
                <a:blip r:embed="rId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7" name="CuadroTexto 6">
                <a:extLst>
                  <a:ext uri="{FF2B5EF4-FFF2-40B4-BE49-F238E27FC236}">
                    <a16:creationId xmlns:a16="http://schemas.microsoft.com/office/drawing/2014/main" id="{F73E3FC4-15B2-64A8-DEC8-D2EF0A3AC439}"/>
                  </a:ext>
                </a:extLst>
              </p:cNvPr>
              <p:cNvSpPr txBox="1"/>
              <p:nvPr/>
            </p:nvSpPr>
            <p:spPr>
              <a:xfrm>
                <a:off x="3047998" y="5385478"/>
                <a:ext cx="6096000" cy="81176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s-ES" sz="1800" b="0" i="1" smtClean="0">
                          <a:latin typeface="Cambria Math" panose="02040503050406030204" pitchFamily="18" charset="0"/>
                          <a:ea typeface="Cambria Math" panose="02040503050406030204" pitchFamily="18" charset="0"/>
                        </a:rPr>
                        <m:t>𝛿</m:t>
                      </m:r>
                      <m:d>
                        <m:dPr>
                          <m:ctrlPr>
                            <a:rPr lang="es-ES" sz="1800" b="0" i="1" smtClean="0">
                              <a:latin typeface="Cambria Math" panose="02040503050406030204" pitchFamily="18" charset="0"/>
                              <a:ea typeface="Cambria Math" panose="02040503050406030204" pitchFamily="18" charset="0"/>
                            </a:rPr>
                          </m:ctrlPr>
                        </m:dPr>
                        <m:e>
                          <m:sSub>
                            <m:sSubPr>
                              <m:ctrlPr>
                                <a:rPr lang="es-ES" sz="1800" b="0" i="1" smtClean="0">
                                  <a:latin typeface="Cambria Math" panose="02040503050406030204" pitchFamily="18" charset="0"/>
                                  <a:ea typeface="Cambria Math" panose="02040503050406030204" pitchFamily="18" charset="0"/>
                                </a:rPr>
                              </m:ctrlPr>
                            </m:sSubPr>
                            <m:e>
                              <m:r>
                                <a:rPr lang="es-ES" sz="1800" b="0" i="1" smtClean="0">
                                  <a:latin typeface="Cambria Math" panose="02040503050406030204" pitchFamily="18" charset="0"/>
                                  <a:ea typeface="Cambria Math" panose="02040503050406030204" pitchFamily="18" charset="0"/>
                                </a:rPr>
                                <m:t>𝑥</m:t>
                              </m:r>
                            </m:e>
                            <m:sub>
                              <m:r>
                                <a:rPr lang="es-ES" sz="1800" b="0" i="1" smtClean="0">
                                  <a:latin typeface="Cambria Math" panose="02040503050406030204" pitchFamily="18" charset="0"/>
                                  <a:ea typeface="Cambria Math" panose="02040503050406030204" pitchFamily="18" charset="0"/>
                                </a:rPr>
                                <m:t>1</m:t>
                              </m:r>
                              <m:r>
                                <a:rPr lang="es-ES" sz="1800" b="0" i="1" smtClean="0">
                                  <a:latin typeface="Cambria Math" panose="02040503050406030204" pitchFamily="18" charset="0"/>
                                  <a:ea typeface="Cambria Math" panose="02040503050406030204" pitchFamily="18" charset="0"/>
                                </a:rPr>
                                <m:t>𝑗</m:t>
                              </m:r>
                            </m:sub>
                          </m:sSub>
                          <m:r>
                            <a:rPr lang="es-ES" sz="1800" b="0" i="1" smtClean="0">
                              <a:latin typeface="Cambria Math" panose="02040503050406030204" pitchFamily="18" charset="0"/>
                              <a:ea typeface="Cambria Math" panose="02040503050406030204" pitchFamily="18" charset="0"/>
                            </a:rPr>
                            <m:t>,</m:t>
                          </m:r>
                          <m:sSub>
                            <m:sSubPr>
                              <m:ctrlPr>
                                <a:rPr lang="es-ES" sz="1800" b="0" i="1" smtClean="0">
                                  <a:latin typeface="Cambria Math" panose="02040503050406030204" pitchFamily="18" charset="0"/>
                                  <a:ea typeface="Cambria Math" panose="02040503050406030204" pitchFamily="18" charset="0"/>
                                </a:rPr>
                              </m:ctrlPr>
                            </m:sSubPr>
                            <m:e>
                              <m:r>
                                <a:rPr lang="es-ES" sz="1800" b="0" i="1" smtClean="0">
                                  <a:latin typeface="Cambria Math" panose="02040503050406030204" pitchFamily="18" charset="0"/>
                                  <a:ea typeface="Cambria Math" panose="02040503050406030204" pitchFamily="18" charset="0"/>
                                </a:rPr>
                                <m:t>𝑥</m:t>
                              </m:r>
                            </m:e>
                            <m:sub>
                              <m:r>
                                <a:rPr lang="es-ES" sz="1800" b="0" i="1" smtClean="0">
                                  <a:latin typeface="Cambria Math" panose="02040503050406030204" pitchFamily="18" charset="0"/>
                                  <a:ea typeface="Cambria Math" panose="02040503050406030204" pitchFamily="18" charset="0"/>
                                </a:rPr>
                                <m:t>2</m:t>
                              </m:r>
                              <m:r>
                                <a:rPr lang="es-ES" sz="1800" b="0" i="1" smtClean="0">
                                  <a:latin typeface="Cambria Math" panose="02040503050406030204" pitchFamily="18" charset="0"/>
                                  <a:ea typeface="Cambria Math" panose="02040503050406030204" pitchFamily="18" charset="0"/>
                                </a:rPr>
                                <m:t>𝑗</m:t>
                              </m:r>
                            </m:sub>
                          </m:sSub>
                        </m:e>
                      </m:d>
                      <m:r>
                        <a:rPr lang="es-ES" sz="1800" b="0" i="1" smtClean="0">
                          <a:latin typeface="Cambria Math" panose="02040503050406030204" pitchFamily="18" charset="0"/>
                          <a:ea typeface="Cambria Math" panose="02040503050406030204" pitchFamily="18" charset="0"/>
                        </a:rPr>
                        <m:t>=</m:t>
                      </m:r>
                      <m:d>
                        <m:dPr>
                          <m:begChr m:val="{"/>
                          <m:endChr m:val=""/>
                          <m:ctrlPr>
                            <a:rPr lang="es-ES" sz="1800" b="0" i="1" smtClean="0">
                              <a:latin typeface="Cambria Math" panose="02040503050406030204" pitchFamily="18" charset="0"/>
                              <a:ea typeface="Cambria Math" panose="02040503050406030204" pitchFamily="18" charset="0"/>
                            </a:rPr>
                          </m:ctrlPr>
                        </m:dPr>
                        <m:e>
                          <m:eqArr>
                            <m:eqArrPr>
                              <m:ctrlPr>
                                <a:rPr lang="es-ES" sz="1800" b="0" i="1" smtClean="0">
                                  <a:latin typeface="Cambria Math" panose="02040503050406030204" pitchFamily="18" charset="0"/>
                                  <a:ea typeface="Cambria Math" panose="02040503050406030204" pitchFamily="18" charset="0"/>
                                </a:rPr>
                              </m:ctrlPr>
                            </m:eqArrPr>
                            <m:e>
                              <m:r>
                                <a:rPr lang="es-ES" sz="1800" b="0" i="1" smtClean="0">
                                  <a:latin typeface="Cambria Math" panose="02040503050406030204" pitchFamily="18" charset="0"/>
                                  <a:ea typeface="Cambria Math" panose="02040503050406030204" pitchFamily="18" charset="0"/>
                                </a:rPr>
                                <m:t>0,  </m:t>
                              </m:r>
                              <m:sSub>
                                <m:sSubPr>
                                  <m:ctrlPr>
                                    <a:rPr lang="es-ES" sz="1800" b="0" i="1" smtClean="0">
                                      <a:latin typeface="Cambria Math" panose="02040503050406030204" pitchFamily="18" charset="0"/>
                                      <a:ea typeface="Cambria Math" panose="02040503050406030204" pitchFamily="18" charset="0"/>
                                    </a:rPr>
                                  </m:ctrlPr>
                                </m:sSubPr>
                                <m:e>
                                  <m:r>
                                    <a:rPr lang="es-ES" sz="1800" b="0" i="1" smtClean="0">
                                      <a:latin typeface="Cambria Math" panose="02040503050406030204" pitchFamily="18" charset="0"/>
                                      <a:ea typeface="Cambria Math" panose="02040503050406030204" pitchFamily="18" charset="0"/>
                                    </a:rPr>
                                    <m:t>𝑥</m:t>
                                  </m:r>
                                </m:e>
                                <m:sub>
                                  <m:r>
                                    <a:rPr lang="es-ES" sz="1800" b="0" i="1" smtClean="0">
                                      <a:latin typeface="Cambria Math" panose="02040503050406030204" pitchFamily="18" charset="0"/>
                                      <a:ea typeface="Cambria Math" panose="02040503050406030204" pitchFamily="18" charset="0"/>
                                    </a:rPr>
                                    <m:t>1</m:t>
                                  </m:r>
                                  <m:r>
                                    <a:rPr lang="es-ES" sz="1800" b="0" i="1" smtClean="0">
                                      <a:latin typeface="Cambria Math" panose="02040503050406030204" pitchFamily="18" charset="0"/>
                                      <a:ea typeface="Cambria Math" panose="02040503050406030204" pitchFamily="18" charset="0"/>
                                    </a:rPr>
                                    <m:t>𝑗</m:t>
                                  </m:r>
                                </m:sub>
                              </m:sSub>
                              <m:r>
                                <a:rPr lang="es-ES" sz="1800" b="0" i="1" smtClean="0">
                                  <a:latin typeface="Cambria Math" panose="02040503050406030204" pitchFamily="18" charset="0"/>
                                  <a:ea typeface="Cambria Math" panose="02040503050406030204" pitchFamily="18" charset="0"/>
                                </a:rPr>
                                <m:t>=</m:t>
                              </m:r>
                              <m:sSub>
                                <m:sSubPr>
                                  <m:ctrlPr>
                                    <a:rPr lang="es-ES" sz="1800" b="0" i="1" smtClean="0">
                                      <a:latin typeface="Cambria Math" panose="02040503050406030204" pitchFamily="18" charset="0"/>
                                      <a:ea typeface="Cambria Math" panose="02040503050406030204" pitchFamily="18" charset="0"/>
                                    </a:rPr>
                                  </m:ctrlPr>
                                </m:sSubPr>
                                <m:e>
                                  <m:r>
                                    <a:rPr lang="es-ES" sz="1800" b="0" i="1" smtClean="0">
                                      <a:latin typeface="Cambria Math" panose="02040503050406030204" pitchFamily="18" charset="0"/>
                                      <a:ea typeface="Cambria Math" panose="02040503050406030204" pitchFamily="18" charset="0"/>
                                    </a:rPr>
                                    <m:t>𝑥</m:t>
                                  </m:r>
                                </m:e>
                                <m:sub>
                                  <m:r>
                                    <a:rPr lang="es-ES" sz="1800" b="0" i="1" smtClean="0">
                                      <a:latin typeface="Cambria Math" panose="02040503050406030204" pitchFamily="18" charset="0"/>
                                      <a:ea typeface="Cambria Math" panose="02040503050406030204" pitchFamily="18" charset="0"/>
                                    </a:rPr>
                                    <m:t>2</m:t>
                                  </m:r>
                                  <m:r>
                                    <a:rPr lang="es-ES" sz="1800" b="0" i="1" smtClean="0">
                                      <a:latin typeface="Cambria Math" panose="02040503050406030204" pitchFamily="18" charset="0"/>
                                      <a:ea typeface="Cambria Math" panose="02040503050406030204" pitchFamily="18" charset="0"/>
                                    </a:rPr>
                                    <m:t>𝑗</m:t>
                                  </m:r>
                                </m:sub>
                              </m:sSub>
                            </m:e>
                            <m:e>
                              <m:r>
                                <a:rPr lang="es-ES" sz="1800" b="0" i="1" smtClean="0">
                                  <a:latin typeface="Cambria Math" panose="02040503050406030204" pitchFamily="18" charset="0"/>
                                  <a:ea typeface="Cambria Math" panose="02040503050406030204" pitchFamily="18" charset="0"/>
                                </a:rPr>
                                <m:t>1,  </m:t>
                              </m:r>
                              <m:sSub>
                                <m:sSubPr>
                                  <m:ctrlPr>
                                    <a:rPr lang="es-ES" sz="1800" b="0" i="1" smtClean="0">
                                      <a:latin typeface="Cambria Math" panose="02040503050406030204" pitchFamily="18" charset="0"/>
                                      <a:ea typeface="Cambria Math" panose="02040503050406030204" pitchFamily="18" charset="0"/>
                                    </a:rPr>
                                  </m:ctrlPr>
                                </m:sSubPr>
                                <m:e>
                                  <m:r>
                                    <a:rPr lang="es-ES" sz="1800" b="0" i="1" smtClean="0">
                                      <a:latin typeface="Cambria Math" panose="02040503050406030204" pitchFamily="18" charset="0"/>
                                      <a:ea typeface="Cambria Math" panose="02040503050406030204" pitchFamily="18" charset="0"/>
                                    </a:rPr>
                                    <m:t>𝑥</m:t>
                                  </m:r>
                                </m:e>
                                <m:sub>
                                  <m:r>
                                    <a:rPr lang="es-ES" sz="1800" b="0" i="1" smtClean="0">
                                      <a:latin typeface="Cambria Math" panose="02040503050406030204" pitchFamily="18" charset="0"/>
                                      <a:ea typeface="Cambria Math" panose="02040503050406030204" pitchFamily="18" charset="0"/>
                                    </a:rPr>
                                    <m:t>1</m:t>
                                  </m:r>
                                  <m:r>
                                    <a:rPr lang="es-ES" sz="1800" b="0" i="1" smtClean="0">
                                      <a:latin typeface="Cambria Math" panose="02040503050406030204" pitchFamily="18" charset="0"/>
                                      <a:ea typeface="Cambria Math" panose="02040503050406030204" pitchFamily="18" charset="0"/>
                                    </a:rPr>
                                    <m:t>𝑗</m:t>
                                  </m:r>
                                </m:sub>
                              </m:sSub>
                              <m:r>
                                <a:rPr lang="es-ES" i="1">
                                  <a:latin typeface="Cambria Math" panose="02040503050406030204" pitchFamily="18" charset="0"/>
                                  <a:ea typeface="Cambria Math" panose="02040503050406030204" pitchFamily="18" charset="0"/>
                                </a:rPr>
                                <m:t>≠</m:t>
                              </m:r>
                              <m:sSub>
                                <m:sSubPr>
                                  <m:ctrlPr>
                                    <a:rPr lang="es-ES" b="0" i="1" smtClean="0">
                                      <a:latin typeface="Cambria Math" panose="02040503050406030204" pitchFamily="18" charset="0"/>
                                      <a:ea typeface="Cambria Math" panose="02040503050406030204" pitchFamily="18" charset="0"/>
                                    </a:rPr>
                                  </m:ctrlPr>
                                </m:sSubPr>
                                <m:e>
                                  <m:r>
                                    <a:rPr lang="es-ES" b="0" i="1" smtClean="0">
                                      <a:latin typeface="Cambria Math" panose="02040503050406030204" pitchFamily="18" charset="0"/>
                                      <a:ea typeface="Cambria Math" panose="02040503050406030204" pitchFamily="18" charset="0"/>
                                    </a:rPr>
                                    <m:t>𝑥</m:t>
                                  </m:r>
                                </m:e>
                                <m:sub>
                                  <m:r>
                                    <a:rPr lang="es-ES" b="0" i="1" smtClean="0">
                                      <a:latin typeface="Cambria Math" panose="02040503050406030204" pitchFamily="18" charset="0"/>
                                      <a:ea typeface="Cambria Math" panose="02040503050406030204" pitchFamily="18" charset="0"/>
                                    </a:rPr>
                                    <m:t>2</m:t>
                                  </m:r>
                                  <m:r>
                                    <a:rPr lang="es-ES" b="0" i="1" smtClean="0">
                                      <a:latin typeface="Cambria Math" panose="02040503050406030204" pitchFamily="18" charset="0"/>
                                      <a:ea typeface="Cambria Math" panose="02040503050406030204" pitchFamily="18" charset="0"/>
                                    </a:rPr>
                                    <m:t>𝑗</m:t>
                                  </m:r>
                                </m:sub>
                              </m:sSub>
                            </m:e>
                          </m:eqArr>
                        </m:e>
                      </m:d>
                    </m:oMath>
                  </m:oMathPara>
                </a14:m>
                <a:endParaRPr lang="es-CO" dirty="0"/>
              </a:p>
            </p:txBody>
          </p:sp>
        </mc:Choice>
        <mc:Fallback xmlns="">
          <p:sp>
            <p:nvSpPr>
              <p:cNvPr id="7" name="CuadroTexto 6">
                <a:extLst>
                  <a:ext uri="{FF2B5EF4-FFF2-40B4-BE49-F238E27FC236}">
                    <a16:creationId xmlns:a16="http://schemas.microsoft.com/office/drawing/2014/main" id="{F73E3FC4-15B2-64A8-DEC8-D2EF0A3AC439}"/>
                  </a:ext>
                </a:extLst>
              </p:cNvPr>
              <p:cNvSpPr txBox="1">
                <a:spLocks noRot="1" noChangeAspect="1" noMove="1" noResize="1" noEditPoints="1" noAdjustHandles="1" noChangeArrowheads="1" noChangeShapeType="1" noTextEdit="1"/>
              </p:cNvSpPr>
              <p:nvPr/>
            </p:nvSpPr>
            <p:spPr>
              <a:xfrm>
                <a:off x="3047998" y="5385478"/>
                <a:ext cx="6096000" cy="811761"/>
              </a:xfrm>
              <a:prstGeom prst="rect">
                <a:avLst/>
              </a:prstGeom>
              <a:blipFill>
                <a:blip r:embed="rId3"/>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32808858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a:bodyPr>
          <a:lstStyle/>
          <a:p>
            <a:pPr algn="ctr"/>
            <a:r>
              <a:rPr lang="es-ES" dirty="0"/>
              <a:t>Mixturas Gaussianas</a:t>
            </a:r>
            <a:endParaRPr lang="en-CO" dirty="0"/>
          </a:p>
        </p:txBody>
      </p:sp>
      <p:grpSp>
        <p:nvGrpSpPr>
          <p:cNvPr id="25" name="Grupo 24">
            <a:extLst>
              <a:ext uri="{FF2B5EF4-FFF2-40B4-BE49-F238E27FC236}">
                <a16:creationId xmlns:a16="http://schemas.microsoft.com/office/drawing/2014/main" id="{C0F447DA-DA4B-96EB-462B-2A4ADD65F142}"/>
              </a:ext>
            </a:extLst>
          </p:cNvPr>
          <p:cNvGrpSpPr/>
          <p:nvPr/>
        </p:nvGrpSpPr>
        <p:grpSpPr>
          <a:xfrm>
            <a:off x="3209924" y="3157537"/>
            <a:ext cx="5717083" cy="2557462"/>
            <a:chOff x="3209924" y="3157537"/>
            <a:chExt cx="5717083" cy="2557462"/>
          </a:xfrm>
        </p:grpSpPr>
        <p:sp>
          <p:nvSpPr>
            <p:cNvPr id="5" name="AutoShape 2">
              <a:extLst>
                <a:ext uri="{FF2B5EF4-FFF2-40B4-BE49-F238E27FC236}">
                  <a16:creationId xmlns:a16="http://schemas.microsoft.com/office/drawing/2014/main" id="{B3DAABDD-700B-2DED-5BC2-543D650CB28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3" name="Elipse 12">
              <a:extLst>
                <a:ext uri="{FF2B5EF4-FFF2-40B4-BE49-F238E27FC236}">
                  <a16:creationId xmlns:a16="http://schemas.microsoft.com/office/drawing/2014/main" id="{E43FD5E6-A027-03BE-C345-1E0E09BEB67E}"/>
                </a:ext>
              </a:extLst>
            </p:cNvPr>
            <p:cNvSpPr/>
            <p:nvPr/>
          </p:nvSpPr>
          <p:spPr>
            <a:xfrm>
              <a:off x="3209924" y="5476874"/>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Elipse 13">
              <a:extLst>
                <a:ext uri="{FF2B5EF4-FFF2-40B4-BE49-F238E27FC236}">
                  <a16:creationId xmlns:a16="http://schemas.microsoft.com/office/drawing/2014/main" id="{5CD24EAF-8423-2FDA-19D9-B35B30C28739}"/>
                </a:ext>
              </a:extLst>
            </p:cNvPr>
            <p:cNvSpPr/>
            <p:nvPr/>
          </p:nvSpPr>
          <p:spPr>
            <a:xfrm>
              <a:off x="4210049" y="5357811"/>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Elipse 14">
              <a:extLst>
                <a:ext uri="{FF2B5EF4-FFF2-40B4-BE49-F238E27FC236}">
                  <a16:creationId xmlns:a16="http://schemas.microsoft.com/office/drawing/2014/main" id="{78FF858B-C4D5-C882-4F0C-C696A2AF28B4}"/>
                </a:ext>
              </a:extLst>
            </p:cNvPr>
            <p:cNvSpPr/>
            <p:nvPr/>
          </p:nvSpPr>
          <p:spPr>
            <a:xfrm>
              <a:off x="4962524" y="4786311"/>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Elipse 15">
              <a:extLst>
                <a:ext uri="{FF2B5EF4-FFF2-40B4-BE49-F238E27FC236}">
                  <a16:creationId xmlns:a16="http://schemas.microsoft.com/office/drawing/2014/main" id="{19D9A1C4-6812-F1C2-5046-A3AF90E97412}"/>
                </a:ext>
              </a:extLst>
            </p:cNvPr>
            <p:cNvSpPr/>
            <p:nvPr/>
          </p:nvSpPr>
          <p:spPr>
            <a:xfrm>
              <a:off x="5783757" y="435207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Elipse 16">
              <a:extLst>
                <a:ext uri="{FF2B5EF4-FFF2-40B4-BE49-F238E27FC236}">
                  <a16:creationId xmlns:a16="http://schemas.microsoft.com/office/drawing/2014/main" id="{55DFCC6D-7207-6957-FDBF-9DAB75A4687F}"/>
                </a:ext>
              </a:extLst>
            </p:cNvPr>
            <p:cNvSpPr/>
            <p:nvPr/>
          </p:nvSpPr>
          <p:spPr>
            <a:xfrm>
              <a:off x="6593382" y="399012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a:extLst>
                <a:ext uri="{FF2B5EF4-FFF2-40B4-BE49-F238E27FC236}">
                  <a16:creationId xmlns:a16="http://schemas.microsoft.com/office/drawing/2014/main" id="{6B824C1E-D560-CB05-2D36-639353D59101}"/>
                </a:ext>
              </a:extLst>
            </p:cNvPr>
            <p:cNvSpPr/>
            <p:nvPr/>
          </p:nvSpPr>
          <p:spPr>
            <a:xfrm>
              <a:off x="7336332" y="383771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Elipse 18">
              <a:extLst>
                <a:ext uri="{FF2B5EF4-FFF2-40B4-BE49-F238E27FC236}">
                  <a16:creationId xmlns:a16="http://schemas.microsoft.com/office/drawing/2014/main" id="{578AB55F-7DBE-072D-9A89-531E645F1D16}"/>
                </a:ext>
              </a:extLst>
            </p:cNvPr>
            <p:cNvSpPr/>
            <p:nvPr/>
          </p:nvSpPr>
          <p:spPr>
            <a:xfrm>
              <a:off x="8155482" y="342900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a:extLst>
                <a:ext uri="{FF2B5EF4-FFF2-40B4-BE49-F238E27FC236}">
                  <a16:creationId xmlns:a16="http://schemas.microsoft.com/office/drawing/2014/main" id="{93563E69-81D5-68B1-D1CF-EF4123C0DB7A}"/>
                </a:ext>
              </a:extLst>
            </p:cNvPr>
            <p:cNvSpPr/>
            <p:nvPr/>
          </p:nvSpPr>
          <p:spPr>
            <a:xfrm>
              <a:off x="8688882" y="3157537"/>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Elipse 20">
              <a:extLst>
                <a:ext uri="{FF2B5EF4-FFF2-40B4-BE49-F238E27FC236}">
                  <a16:creationId xmlns:a16="http://schemas.microsoft.com/office/drawing/2014/main" id="{40F5405E-C078-9245-F5F3-ABFFD1485885}"/>
                </a:ext>
              </a:extLst>
            </p:cNvPr>
            <p:cNvSpPr/>
            <p:nvPr/>
          </p:nvSpPr>
          <p:spPr>
            <a:xfrm>
              <a:off x="5111202" y="388924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Elipse 21">
              <a:extLst>
                <a:ext uri="{FF2B5EF4-FFF2-40B4-BE49-F238E27FC236}">
                  <a16:creationId xmlns:a16="http://schemas.microsoft.com/office/drawing/2014/main" id="{7380E705-B288-0282-F304-D5BB18B53889}"/>
                </a:ext>
              </a:extLst>
            </p:cNvPr>
            <p:cNvSpPr/>
            <p:nvPr/>
          </p:nvSpPr>
          <p:spPr>
            <a:xfrm>
              <a:off x="5760984" y="3548062"/>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Elipse 22">
              <a:extLst>
                <a:ext uri="{FF2B5EF4-FFF2-40B4-BE49-F238E27FC236}">
                  <a16:creationId xmlns:a16="http://schemas.microsoft.com/office/drawing/2014/main" id="{0560C92A-80EF-2F43-AFAB-97859ECC9E4C}"/>
                </a:ext>
              </a:extLst>
            </p:cNvPr>
            <p:cNvSpPr/>
            <p:nvPr/>
          </p:nvSpPr>
          <p:spPr>
            <a:xfrm>
              <a:off x="5664694" y="509153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Elipse 23">
              <a:extLst>
                <a:ext uri="{FF2B5EF4-FFF2-40B4-BE49-F238E27FC236}">
                  <a16:creationId xmlns:a16="http://schemas.microsoft.com/office/drawing/2014/main" id="{8F267A51-4742-0F32-218D-447CFF76AE9C}"/>
                </a:ext>
              </a:extLst>
            </p:cNvPr>
            <p:cNvSpPr/>
            <p:nvPr/>
          </p:nvSpPr>
          <p:spPr>
            <a:xfrm>
              <a:off x="6593382" y="4753589"/>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Tree>
    <p:extLst>
      <p:ext uri="{BB962C8B-B14F-4D97-AF65-F5344CB8AC3E}">
        <p14:creationId xmlns:p14="http://schemas.microsoft.com/office/powerpoint/2010/main" val="53652205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Elipse 21">
            <a:extLst>
              <a:ext uri="{FF2B5EF4-FFF2-40B4-BE49-F238E27FC236}">
                <a16:creationId xmlns:a16="http://schemas.microsoft.com/office/drawing/2014/main" id="{CA58DB3C-84C8-A577-E311-40359AFD9608}"/>
              </a:ext>
            </a:extLst>
          </p:cNvPr>
          <p:cNvSpPr/>
          <p:nvPr/>
        </p:nvSpPr>
        <p:spPr>
          <a:xfrm rot="20238171">
            <a:off x="2615149" y="3994646"/>
            <a:ext cx="6838578" cy="101302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a:bodyPr>
          <a:lstStyle/>
          <a:p>
            <a:pPr algn="ctr"/>
            <a:r>
              <a:rPr lang="es-ES" dirty="0"/>
              <a:t>Mixturas Gaussianas</a:t>
            </a:r>
            <a:endParaRPr lang="en-CO" dirty="0"/>
          </a:p>
        </p:txBody>
      </p:sp>
      <p:sp>
        <p:nvSpPr>
          <p:cNvPr id="5" name="AutoShape 2">
            <a:extLst>
              <a:ext uri="{FF2B5EF4-FFF2-40B4-BE49-F238E27FC236}">
                <a16:creationId xmlns:a16="http://schemas.microsoft.com/office/drawing/2014/main" id="{B3DAABDD-700B-2DED-5BC2-543D650CB28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grpSp>
        <p:nvGrpSpPr>
          <p:cNvPr id="6" name="Grupo 5">
            <a:extLst>
              <a:ext uri="{FF2B5EF4-FFF2-40B4-BE49-F238E27FC236}">
                <a16:creationId xmlns:a16="http://schemas.microsoft.com/office/drawing/2014/main" id="{74EDE7AA-59C6-318D-9BFF-E4FA099AD702}"/>
              </a:ext>
            </a:extLst>
          </p:cNvPr>
          <p:cNvGrpSpPr/>
          <p:nvPr/>
        </p:nvGrpSpPr>
        <p:grpSpPr>
          <a:xfrm>
            <a:off x="3209924" y="3157537"/>
            <a:ext cx="5717083" cy="2557462"/>
            <a:chOff x="3209924" y="3157537"/>
            <a:chExt cx="5717083" cy="2557462"/>
          </a:xfrm>
        </p:grpSpPr>
        <p:sp>
          <p:nvSpPr>
            <p:cNvPr id="7" name="AutoShape 2">
              <a:extLst>
                <a:ext uri="{FF2B5EF4-FFF2-40B4-BE49-F238E27FC236}">
                  <a16:creationId xmlns:a16="http://schemas.microsoft.com/office/drawing/2014/main" id="{1FDCE072-4F9F-89F3-2DAF-FB57B3C0E76E}"/>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8" name="Elipse 7">
              <a:extLst>
                <a:ext uri="{FF2B5EF4-FFF2-40B4-BE49-F238E27FC236}">
                  <a16:creationId xmlns:a16="http://schemas.microsoft.com/office/drawing/2014/main" id="{B8FC6DA6-88AD-A9D3-0041-215E665AD18C}"/>
                </a:ext>
              </a:extLst>
            </p:cNvPr>
            <p:cNvSpPr/>
            <p:nvPr/>
          </p:nvSpPr>
          <p:spPr>
            <a:xfrm>
              <a:off x="3209924" y="5476874"/>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9" name="Elipse 8">
              <a:extLst>
                <a:ext uri="{FF2B5EF4-FFF2-40B4-BE49-F238E27FC236}">
                  <a16:creationId xmlns:a16="http://schemas.microsoft.com/office/drawing/2014/main" id="{13848360-B4CE-00EA-5EE3-AD7E7FE4082D}"/>
                </a:ext>
              </a:extLst>
            </p:cNvPr>
            <p:cNvSpPr/>
            <p:nvPr/>
          </p:nvSpPr>
          <p:spPr>
            <a:xfrm>
              <a:off x="4210049" y="5357811"/>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0" name="Elipse 9">
              <a:extLst>
                <a:ext uri="{FF2B5EF4-FFF2-40B4-BE49-F238E27FC236}">
                  <a16:creationId xmlns:a16="http://schemas.microsoft.com/office/drawing/2014/main" id="{524B031F-457A-C269-095B-835DDDEFA14B}"/>
                </a:ext>
              </a:extLst>
            </p:cNvPr>
            <p:cNvSpPr/>
            <p:nvPr/>
          </p:nvSpPr>
          <p:spPr>
            <a:xfrm>
              <a:off x="4962524" y="4786311"/>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a:extLst>
                <a:ext uri="{FF2B5EF4-FFF2-40B4-BE49-F238E27FC236}">
                  <a16:creationId xmlns:a16="http://schemas.microsoft.com/office/drawing/2014/main" id="{D4F90B86-F099-E190-2559-A9879DED438A}"/>
                </a:ext>
              </a:extLst>
            </p:cNvPr>
            <p:cNvSpPr/>
            <p:nvPr/>
          </p:nvSpPr>
          <p:spPr>
            <a:xfrm>
              <a:off x="5783757" y="435207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3" name="Elipse 12">
              <a:extLst>
                <a:ext uri="{FF2B5EF4-FFF2-40B4-BE49-F238E27FC236}">
                  <a16:creationId xmlns:a16="http://schemas.microsoft.com/office/drawing/2014/main" id="{70E3C0C1-520F-487D-3B32-0CC555796148}"/>
                </a:ext>
              </a:extLst>
            </p:cNvPr>
            <p:cNvSpPr/>
            <p:nvPr/>
          </p:nvSpPr>
          <p:spPr>
            <a:xfrm>
              <a:off x="6593382" y="399012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Elipse 13">
              <a:extLst>
                <a:ext uri="{FF2B5EF4-FFF2-40B4-BE49-F238E27FC236}">
                  <a16:creationId xmlns:a16="http://schemas.microsoft.com/office/drawing/2014/main" id="{74DC6680-C669-EA96-3352-13FD67F76387}"/>
                </a:ext>
              </a:extLst>
            </p:cNvPr>
            <p:cNvSpPr/>
            <p:nvPr/>
          </p:nvSpPr>
          <p:spPr>
            <a:xfrm>
              <a:off x="7336332" y="383771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Elipse 14">
              <a:extLst>
                <a:ext uri="{FF2B5EF4-FFF2-40B4-BE49-F238E27FC236}">
                  <a16:creationId xmlns:a16="http://schemas.microsoft.com/office/drawing/2014/main" id="{1FBD084C-9611-6BD0-10F3-CB218CFE821A}"/>
                </a:ext>
              </a:extLst>
            </p:cNvPr>
            <p:cNvSpPr/>
            <p:nvPr/>
          </p:nvSpPr>
          <p:spPr>
            <a:xfrm>
              <a:off x="8155482" y="342900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Elipse 15">
              <a:extLst>
                <a:ext uri="{FF2B5EF4-FFF2-40B4-BE49-F238E27FC236}">
                  <a16:creationId xmlns:a16="http://schemas.microsoft.com/office/drawing/2014/main" id="{F4C19E9C-EBBA-103C-99B0-21B7BC16B09D}"/>
                </a:ext>
              </a:extLst>
            </p:cNvPr>
            <p:cNvSpPr/>
            <p:nvPr/>
          </p:nvSpPr>
          <p:spPr>
            <a:xfrm>
              <a:off x="8688882" y="3157537"/>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Elipse 16">
              <a:extLst>
                <a:ext uri="{FF2B5EF4-FFF2-40B4-BE49-F238E27FC236}">
                  <a16:creationId xmlns:a16="http://schemas.microsoft.com/office/drawing/2014/main" id="{7E164FBC-7DFA-F391-DA14-C355A695FB33}"/>
                </a:ext>
              </a:extLst>
            </p:cNvPr>
            <p:cNvSpPr/>
            <p:nvPr/>
          </p:nvSpPr>
          <p:spPr>
            <a:xfrm>
              <a:off x="5111202" y="388924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a:extLst>
                <a:ext uri="{FF2B5EF4-FFF2-40B4-BE49-F238E27FC236}">
                  <a16:creationId xmlns:a16="http://schemas.microsoft.com/office/drawing/2014/main" id="{8A7846B5-CDF3-DF7E-0AF2-AE8DAA42E8B7}"/>
                </a:ext>
              </a:extLst>
            </p:cNvPr>
            <p:cNvSpPr/>
            <p:nvPr/>
          </p:nvSpPr>
          <p:spPr>
            <a:xfrm>
              <a:off x="5760984" y="3548062"/>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Elipse 18">
              <a:extLst>
                <a:ext uri="{FF2B5EF4-FFF2-40B4-BE49-F238E27FC236}">
                  <a16:creationId xmlns:a16="http://schemas.microsoft.com/office/drawing/2014/main" id="{43D1186D-4BE0-A169-C25D-2E13E81AD87E}"/>
                </a:ext>
              </a:extLst>
            </p:cNvPr>
            <p:cNvSpPr/>
            <p:nvPr/>
          </p:nvSpPr>
          <p:spPr>
            <a:xfrm>
              <a:off x="5664694" y="509153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a:extLst>
                <a:ext uri="{FF2B5EF4-FFF2-40B4-BE49-F238E27FC236}">
                  <a16:creationId xmlns:a16="http://schemas.microsoft.com/office/drawing/2014/main" id="{5A198AEF-DD4E-8921-EC64-855C99DE0FEA}"/>
                </a:ext>
              </a:extLst>
            </p:cNvPr>
            <p:cNvSpPr/>
            <p:nvPr/>
          </p:nvSpPr>
          <p:spPr>
            <a:xfrm>
              <a:off x="6593382" y="4753589"/>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
        <p:nvSpPr>
          <p:cNvPr id="21" name="Elipse 20">
            <a:extLst>
              <a:ext uri="{FF2B5EF4-FFF2-40B4-BE49-F238E27FC236}">
                <a16:creationId xmlns:a16="http://schemas.microsoft.com/office/drawing/2014/main" id="{B548E879-2368-854D-B9D0-D00419A6FC43}"/>
              </a:ext>
            </a:extLst>
          </p:cNvPr>
          <p:cNvSpPr/>
          <p:nvPr/>
        </p:nvSpPr>
        <p:spPr>
          <a:xfrm>
            <a:off x="4757737" y="3285269"/>
            <a:ext cx="2371725" cy="237172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115808399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a:bodyPr>
          <a:lstStyle/>
          <a:p>
            <a:pPr algn="ctr"/>
            <a:r>
              <a:rPr lang="es-ES" dirty="0"/>
              <a:t>Mixturas Gaussianas</a:t>
            </a:r>
            <a:endParaRPr lang="en-CO" dirty="0"/>
          </a:p>
        </p:txBody>
      </p:sp>
      <p:sp>
        <p:nvSpPr>
          <p:cNvPr id="3" name="Content Placeholder 7">
            <a:extLst>
              <a:ext uri="{FF2B5EF4-FFF2-40B4-BE49-F238E27FC236}">
                <a16:creationId xmlns:a16="http://schemas.microsoft.com/office/drawing/2014/main" id="{708F5373-A76C-F08A-C023-E9E9C4C0494C}"/>
              </a:ext>
            </a:extLst>
          </p:cNvPr>
          <p:cNvSpPr>
            <a:spLocks noGrp="1"/>
          </p:cNvSpPr>
          <p:nvPr>
            <p:ph idx="1"/>
          </p:nvPr>
        </p:nvSpPr>
        <p:spPr>
          <a:xfrm>
            <a:off x="852004" y="2429257"/>
            <a:ext cx="5482121" cy="4171568"/>
          </a:xfrm>
        </p:spPr>
        <p:txBody>
          <a:bodyPr anchor="ctr">
            <a:noAutofit/>
          </a:bodyPr>
          <a:lstStyle/>
          <a:p>
            <a:pPr marL="285750" indent="-285750" algn="just">
              <a:buFont typeface="Arial" panose="020B0604020202020204" pitchFamily="34" charset="0"/>
              <a:buChar char="•"/>
            </a:pPr>
            <a:r>
              <a:rPr lang="es-ES" sz="1400" b="1" dirty="0">
                <a:solidFill>
                  <a:schemeClr val="tx1"/>
                </a:solidFill>
              </a:rPr>
              <a:t>Es un modelo probabilístico para la estimación de densidad. </a:t>
            </a:r>
            <a:r>
              <a:rPr lang="es-ES" sz="1400" dirty="0">
                <a:solidFill>
                  <a:schemeClr val="tx1"/>
                </a:solidFill>
              </a:rPr>
              <a:t>El modelo supone que la distribución subyacente en los datos es una mezcla de distribuciones normales.</a:t>
            </a:r>
          </a:p>
          <a:p>
            <a:pPr marL="285750" indent="-285750" algn="just">
              <a:buFont typeface="Arial" panose="020B0604020202020204" pitchFamily="34" charset="0"/>
              <a:buChar char="•"/>
            </a:pPr>
            <a:r>
              <a:rPr lang="es-ES" sz="1400" dirty="0">
                <a:solidFill>
                  <a:schemeClr val="tx1"/>
                </a:solidFill>
              </a:rPr>
              <a:t>El problema de estimación de densidad se resume en encontrar la media y la matriz </a:t>
            </a:r>
            <a:r>
              <a:rPr lang="es-ES" sz="1400" dirty="0" err="1">
                <a:solidFill>
                  <a:schemeClr val="tx1"/>
                </a:solidFill>
              </a:rPr>
              <a:t>varcov</a:t>
            </a:r>
            <a:r>
              <a:rPr lang="es-ES" sz="1400" dirty="0">
                <a:solidFill>
                  <a:schemeClr val="tx1"/>
                </a:solidFill>
              </a:rPr>
              <a:t> de cada distribución.</a:t>
            </a:r>
          </a:p>
          <a:p>
            <a:pPr marL="285750" indent="-285750" algn="just">
              <a:buFont typeface="Arial" panose="020B0604020202020204" pitchFamily="34" charset="0"/>
              <a:buChar char="•"/>
            </a:pPr>
            <a:r>
              <a:rPr lang="es-ES" sz="1400" dirty="0">
                <a:solidFill>
                  <a:schemeClr val="tx1"/>
                </a:solidFill>
              </a:rPr>
              <a:t>Es una técnica de </a:t>
            </a:r>
            <a:r>
              <a:rPr lang="es-ES" sz="1400" i="1" dirty="0" err="1">
                <a:solidFill>
                  <a:schemeClr val="tx1"/>
                </a:solidFill>
              </a:rPr>
              <a:t>soft</a:t>
            </a:r>
            <a:r>
              <a:rPr lang="es-ES" sz="1400" i="1" dirty="0">
                <a:solidFill>
                  <a:schemeClr val="tx1"/>
                </a:solidFill>
              </a:rPr>
              <a:t> </a:t>
            </a:r>
            <a:r>
              <a:rPr lang="es-ES" sz="1400" i="1" dirty="0" err="1">
                <a:solidFill>
                  <a:schemeClr val="tx1"/>
                </a:solidFill>
              </a:rPr>
              <a:t>clustering</a:t>
            </a:r>
            <a:r>
              <a:rPr lang="es-ES" sz="1400" i="1" dirty="0">
                <a:solidFill>
                  <a:schemeClr val="tx1"/>
                </a:solidFill>
              </a:rPr>
              <a:t> </a:t>
            </a:r>
            <a:r>
              <a:rPr lang="es-ES" sz="1400" dirty="0">
                <a:solidFill>
                  <a:schemeClr val="tx1"/>
                </a:solidFill>
              </a:rPr>
              <a:t>y se puede pensar como una generalización de K-Medias.</a:t>
            </a:r>
            <a:endParaRPr lang="en-US" sz="1400" dirty="0">
              <a:solidFill>
                <a:schemeClr val="tx1"/>
              </a:solidFill>
            </a:endParaRPr>
          </a:p>
        </p:txBody>
      </p:sp>
      <p:sp>
        <p:nvSpPr>
          <p:cNvPr id="5" name="AutoShape 2">
            <a:extLst>
              <a:ext uri="{FF2B5EF4-FFF2-40B4-BE49-F238E27FC236}">
                <a16:creationId xmlns:a16="http://schemas.microsoft.com/office/drawing/2014/main" id="{B3DAABDD-700B-2DED-5BC2-543D650CB28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pic>
        <p:nvPicPr>
          <p:cNvPr id="17412" name="Picture 4" descr="matlab - Labelling new data using trained Gaussian Mixture Model - Stack  Overflow">
            <a:extLst>
              <a:ext uri="{FF2B5EF4-FFF2-40B4-BE49-F238E27FC236}">
                <a16:creationId xmlns:a16="http://schemas.microsoft.com/office/drawing/2014/main" id="{778A6557-7155-9638-D94B-EB83B46063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8625" y="2429257"/>
            <a:ext cx="4803526" cy="40953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45304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a:bodyPr>
          <a:lstStyle/>
          <a:p>
            <a:pPr algn="ctr"/>
            <a:r>
              <a:rPr lang="es-ES" dirty="0"/>
              <a:t>Mixturas Gaussianas</a:t>
            </a:r>
            <a:endParaRPr lang="en-CO" dirty="0"/>
          </a:p>
        </p:txBody>
      </p:sp>
      <p:sp>
        <p:nvSpPr>
          <p:cNvPr id="5" name="AutoShape 2">
            <a:extLst>
              <a:ext uri="{FF2B5EF4-FFF2-40B4-BE49-F238E27FC236}">
                <a16:creationId xmlns:a16="http://schemas.microsoft.com/office/drawing/2014/main" id="{B3DAABDD-700B-2DED-5BC2-543D650CB28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mc:AlternateContent xmlns:mc="http://schemas.openxmlformats.org/markup-compatibility/2006" xmlns:a14="http://schemas.microsoft.com/office/drawing/2010/main">
        <mc:Choice Requires="a14">
          <p:sp>
            <p:nvSpPr>
              <p:cNvPr id="8" name="Marcador de contenido 5">
                <a:extLst>
                  <a:ext uri="{FF2B5EF4-FFF2-40B4-BE49-F238E27FC236}">
                    <a16:creationId xmlns:a16="http://schemas.microsoft.com/office/drawing/2014/main" id="{17F199CD-79FA-9BAC-A23E-4AC3A6D7400A}"/>
                  </a:ext>
                </a:extLst>
              </p:cNvPr>
              <p:cNvSpPr>
                <a:spLocks noGrp="1"/>
              </p:cNvSpPr>
              <p:nvPr>
                <p:ph idx="1"/>
              </p:nvPr>
            </p:nvSpPr>
            <p:spPr>
              <a:xfrm>
                <a:off x="1920240" y="2312275"/>
                <a:ext cx="8770571" cy="4098049"/>
              </a:xfrm>
            </p:spPr>
            <p:txBody>
              <a:bodyPr anchor="ctr">
                <a:noAutofit/>
              </a:bodyPr>
              <a:lstStyle/>
              <a:p>
                <a:pPr>
                  <a:lnSpc>
                    <a:spcPct val="160000"/>
                  </a:lnSpc>
                </a:pPr>
                <a14:m>
                  <m:oMathPara xmlns:m="http://schemas.openxmlformats.org/officeDocument/2006/math">
                    <m:oMathParaPr>
                      <m:jc m:val="centerGroup"/>
                    </m:oMathParaPr>
                    <m:oMath xmlns:m="http://schemas.openxmlformats.org/officeDocument/2006/math">
                      <m:r>
                        <a:rPr lang="es-ES" sz="2800" b="0" i="1" smtClean="0">
                          <a:solidFill>
                            <a:schemeClr val="tx1"/>
                          </a:solidFill>
                          <a:latin typeface="Cambria Math" panose="02040503050406030204" pitchFamily="18" charset="0"/>
                        </a:rPr>
                        <m:t>𝑓</m:t>
                      </m:r>
                      <m:d>
                        <m:dPr>
                          <m:ctrlPr>
                            <a:rPr lang="es-ES" sz="2800" b="0" i="1" smtClean="0">
                              <a:solidFill>
                                <a:schemeClr val="tx1"/>
                              </a:solidFill>
                              <a:latin typeface="Cambria Math" panose="02040503050406030204" pitchFamily="18" charset="0"/>
                            </a:rPr>
                          </m:ctrlPr>
                        </m:dPr>
                        <m:e>
                          <m:r>
                            <a:rPr lang="es-ES" sz="2800" b="0" i="1" smtClean="0">
                              <a:solidFill>
                                <a:schemeClr val="tx1"/>
                              </a:solidFill>
                              <a:latin typeface="Cambria Math" panose="02040503050406030204" pitchFamily="18" charset="0"/>
                            </a:rPr>
                            <m:t>𝑥</m:t>
                          </m:r>
                        </m:e>
                        <m:e>
                          <m:r>
                            <a:rPr lang="es-ES" sz="2800" b="0" i="1" smtClean="0">
                              <a:solidFill>
                                <a:schemeClr val="tx1"/>
                              </a:solidFill>
                              <a:latin typeface="Cambria Math" panose="02040503050406030204" pitchFamily="18" charset="0"/>
                            </a:rPr>
                            <m:t>𝜃</m:t>
                          </m:r>
                        </m:e>
                      </m:d>
                      <m:r>
                        <a:rPr lang="es-ES" sz="2800" b="0" i="1" smtClean="0">
                          <a:solidFill>
                            <a:schemeClr val="tx1"/>
                          </a:solidFill>
                          <a:latin typeface="Cambria Math" panose="02040503050406030204" pitchFamily="18" charset="0"/>
                        </a:rPr>
                        <m:t>=</m:t>
                      </m:r>
                      <m:nary>
                        <m:naryPr>
                          <m:chr m:val="∑"/>
                          <m:ctrlPr>
                            <a:rPr lang="es-ES" sz="2800" b="0" i="1" smtClean="0">
                              <a:solidFill>
                                <a:schemeClr val="tx1"/>
                              </a:solidFill>
                              <a:latin typeface="Cambria Math" panose="02040503050406030204" pitchFamily="18" charset="0"/>
                            </a:rPr>
                          </m:ctrlPr>
                        </m:naryPr>
                        <m:sub>
                          <m:d>
                            <m:dPr>
                              <m:begChr m:val="{"/>
                              <m:endChr m:val="}"/>
                              <m:ctrlPr>
                                <a:rPr lang="es-ES" sz="2800" b="0" i="1" smtClean="0">
                                  <a:solidFill>
                                    <a:schemeClr val="tx1"/>
                                  </a:solidFill>
                                  <a:latin typeface="Cambria Math" panose="02040503050406030204" pitchFamily="18" charset="0"/>
                                </a:rPr>
                              </m:ctrlPr>
                            </m:dPr>
                            <m:e>
                              <m:r>
                                <a:rPr lang="es-ES" sz="2800" b="0" i="1" smtClean="0">
                                  <a:solidFill>
                                    <a:schemeClr val="tx1"/>
                                  </a:solidFill>
                                  <a:latin typeface="Cambria Math" panose="02040503050406030204" pitchFamily="18" charset="0"/>
                                </a:rPr>
                                <m:t>𝑘</m:t>
                              </m:r>
                              <m:r>
                                <a:rPr lang="es-ES" sz="2800" b="0" i="1" smtClean="0">
                                  <a:solidFill>
                                    <a:schemeClr val="tx1"/>
                                  </a:solidFill>
                                  <a:latin typeface="Cambria Math" panose="02040503050406030204" pitchFamily="18" charset="0"/>
                                </a:rPr>
                                <m:t>=1</m:t>
                              </m:r>
                            </m:e>
                          </m:d>
                        </m:sub>
                        <m:sup>
                          <m:r>
                            <a:rPr lang="es-ES" sz="2800" b="0" i="1" smtClean="0">
                              <a:solidFill>
                                <a:schemeClr val="tx1"/>
                              </a:solidFill>
                              <a:latin typeface="Cambria Math" panose="02040503050406030204" pitchFamily="18" charset="0"/>
                            </a:rPr>
                            <m:t>𝐾</m:t>
                          </m:r>
                        </m:sup>
                        <m:e>
                          <m:sSub>
                            <m:sSubPr>
                              <m:ctrlPr>
                                <a:rPr lang="es-ES" sz="2800" b="0" i="1" smtClean="0">
                                  <a:solidFill>
                                    <a:schemeClr val="tx1"/>
                                  </a:solidFill>
                                  <a:latin typeface="Cambria Math" panose="02040503050406030204" pitchFamily="18" charset="0"/>
                                </a:rPr>
                              </m:ctrlPr>
                            </m:sSubPr>
                            <m:e>
                              <m:r>
                                <a:rPr lang="es-ES" sz="2800" b="0" i="1" smtClean="0">
                                  <a:solidFill>
                                    <a:schemeClr val="tx1"/>
                                  </a:solidFill>
                                  <a:latin typeface="Cambria Math" panose="02040503050406030204" pitchFamily="18" charset="0"/>
                                </a:rPr>
                                <m:t>𝜋</m:t>
                              </m:r>
                            </m:e>
                            <m:sub>
                              <m:r>
                                <a:rPr lang="es-ES" sz="2800" b="0" i="1" smtClean="0">
                                  <a:solidFill>
                                    <a:schemeClr val="tx1"/>
                                  </a:solidFill>
                                  <a:latin typeface="Cambria Math" panose="02040503050406030204" pitchFamily="18" charset="0"/>
                                </a:rPr>
                                <m:t>𝑘</m:t>
                              </m:r>
                            </m:sub>
                          </m:sSub>
                          <m:r>
                            <a:rPr lang="es-ES" sz="2800" b="0" i="1" smtClean="0">
                              <a:solidFill>
                                <a:schemeClr val="tx1"/>
                              </a:solidFill>
                              <a:latin typeface="Cambria Math" panose="02040503050406030204" pitchFamily="18" charset="0"/>
                            </a:rPr>
                            <m:t>⋅</m:t>
                          </m:r>
                          <m:r>
                            <a:rPr lang="es-ES" sz="2800" b="0" i="1" smtClean="0">
                              <a:solidFill>
                                <a:schemeClr val="tx1"/>
                              </a:solidFill>
                              <a:latin typeface="Cambria Math" panose="02040503050406030204" pitchFamily="18" charset="0"/>
                              <a:ea typeface="Cambria Math" panose="02040503050406030204" pitchFamily="18" charset="0"/>
                            </a:rPr>
                            <m:t>𝒩</m:t>
                          </m:r>
                          <m:r>
                            <a:rPr lang="es-ES" sz="2800" b="0" i="1" smtClean="0">
                              <a:solidFill>
                                <a:schemeClr val="tx1"/>
                              </a:solidFill>
                              <a:latin typeface="Cambria Math" panose="02040503050406030204" pitchFamily="18" charset="0"/>
                              <a:ea typeface="Cambria Math" panose="02040503050406030204" pitchFamily="18" charset="0"/>
                            </a:rPr>
                            <m:t>(</m:t>
                          </m:r>
                          <m:r>
                            <a:rPr lang="es-ES" sz="2800" b="0" i="1" smtClean="0">
                              <a:solidFill>
                                <a:schemeClr val="tx1"/>
                              </a:solidFill>
                              <a:latin typeface="Cambria Math" panose="02040503050406030204" pitchFamily="18" charset="0"/>
                              <a:ea typeface="Cambria Math" panose="02040503050406030204" pitchFamily="18" charset="0"/>
                            </a:rPr>
                            <m:t>𝑥</m:t>
                          </m:r>
                          <m:r>
                            <a:rPr lang="es-ES" sz="2800" b="0" i="1" smtClean="0">
                              <a:solidFill>
                                <a:schemeClr val="tx1"/>
                              </a:solidFill>
                              <a:latin typeface="Cambria Math" panose="02040503050406030204" pitchFamily="18" charset="0"/>
                              <a:ea typeface="Cambria Math" panose="02040503050406030204" pitchFamily="18" charset="0"/>
                            </a:rPr>
                            <m:t>|</m:t>
                          </m:r>
                          <m:sSub>
                            <m:sSubPr>
                              <m:ctrlPr>
                                <a:rPr lang="es-ES" sz="2800" b="0" i="1" smtClean="0">
                                  <a:solidFill>
                                    <a:schemeClr val="tx1"/>
                                  </a:solidFill>
                                  <a:latin typeface="Cambria Math" panose="02040503050406030204" pitchFamily="18" charset="0"/>
                                  <a:ea typeface="Cambria Math" panose="02040503050406030204" pitchFamily="18" charset="0"/>
                                </a:rPr>
                              </m:ctrlPr>
                            </m:sSubPr>
                            <m:e>
                              <m:r>
                                <a:rPr lang="es-ES" sz="2800" b="0" i="1" smtClean="0">
                                  <a:solidFill>
                                    <a:schemeClr val="tx1"/>
                                  </a:solidFill>
                                  <a:latin typeface="Cambria Math" panose="02040503050406030204" pitchFamily="18" charset="0"/>
                                  <a:ea typeface="Cambria Math" panose="02040503050406030204" pitchFamily="18" charset="0"/>
                                </a:rPr>
                                <m:t>𝜇</m:t>
                              </m:r>
                            </m:e>
                            <m:sub>
                              <m:r>
                                <a:rPr lang="es-ES" sz="2800" b="0" i="1" smtClean="0">
                                  <a:solidFill>
                                    <a:schemeClr val="tx1"/>
                                  </a:solidFill>
                                  <a:latin typeface="Cambria Math" panose="02040503050406030204" pitchFamily="18" charset="0"/>
                                  <a:ea typeface="Cambria Math" panose="02040503050406030204" pitchFamily="18" charset="0"/>
                                </a:rPr>
                                <m:t>𝑘</m:t>
                              </m:r>
                            </m:sub>
                          </m:sSub>
                          <m:r>
                            <a:rPr lang="es-ES" sz="2800" b="0" i="1" smtClean="0">
                              <a:solidFill>
                                <a:schemeClr val="tx1"/>
                              </a:solidFill>
                              <a:latin typeface="Cambria Math" panose="02040503050406030204" pitchFamily="18" charset="0"/>
                              <a:ea typeface="Cambria Math" panose="02040503050406030204" pitchFamily="18" charset="0"/>
                            </a:rPr>
                            <m:t>,</m:t>
                          </m:r>
                          <m:sSub>
                            <m:sSubPr>
                              <m:ctrlPr>
                                <a:rPr lang="es-ES" sz="2800" b="0" i="1" smtClean="0">
                                  <a:solidFill>
                                    <a:schemeClr val="tx1"/>
                                  </a:solidFill>
                                  <a:latin typeface="Cambria Math" panose="02040503050406030204" pitchFamily="18" charset="0"/>
                                  <a:ea typeface="Cambria Math" panose="02040503050406030204" pitchFamily="18" charset="0"/>
                                </a:rPr>
                              </m:ctrlPr>
                            </m:sSubPr>
                            <m:e>
                              <m:r>
                                <m:rPr>
                                  <m:sty m:val="p"/>
                                </m:rPr>
                                <a:rPr lang="el-GR" sz="2800" b="0" i="1" smtClean="0">
                                  <a:solidFill>
                                    <a:schemeClr val="tx1"/>
                                  </a:solidFill>
                                  <a:latin typeface="Cambria Math" panose="02040503050406030204" pitchFamily="18" charset="0"/>
                                  <a:ea typeface="Cambria Math" panose="02040503050406030204" pitchFamily="18" charset="0"/>
                                </a:rPr>
                                <m:t>Σ</m:t>
                              </m:r>
                            </m:e>
                            <m:sub>
                              <m:r>
                                <a:rPr lang="es-ES" sz="2800" b="0" i="1" smtClean="0">
                                  <a:solidFill>
                                    <a:schemeClr val="tx1"/>
                                  </a:solidFill>
                                  <a:latin typeface="Cambria Math" panose="02040503050406030204" pitchFamily="18" charset="0"/>
                                  <a:ea typeface="Cambria Math" panose="02040503050406030204" pitchFamily="18" charset="0"/>
                                </a:rPr>
                                <m:t>𝑘</m:t>
                              </m:r>
                            </m:sub>
                          </m:sSub>
                          <m:r>
                            <a:rPr lang="es-ES" sz="2800" b="0" i="1" smtClean="0">
                              <a:solidFill>
                                <a:schemeClr val="tx1"/>
                              </a:solidFill>
                              <a:latin typeface="Cambria Math" panose="02040503050406030204" pitchFamily="18" charset="0"/>
                              <a:ea typeface="Cambria Math" panose="02040503050406030204" pitchFamily="18" charset="0"/>
                            </a:rPr>
                            <m:t>)</m:t>
                          </m:r>
                        </m:e>
                      </m:nary>
                    </m:oMath>
                  </m:oMathPara>
                </a14:m>
                <a:endParaRPr lang="es-CO" sz="2800" dirty="0">
                  <a:solidFill>
                    <a:schemeClr val="tx1"/>
                  </a:solidFill>
                </a:endParaRPr>
              </a:p>
              <a:p>
                <a:pPr>
                  <a:lnSpc>
                    <a:spcPct val="160000"/>
                  </a:lnSpc>
                </a:pPr>
                <a14:m>
                  <m:oMathPara xmlns:m="http://schemas.openxmlformats.org/officeDocument/2006/math">
                    <m:oMathParaPr>
                      <m:jc m:val="centerGroup"/>
                    </m:oMathParaPr>
                    <m:oMath xmlns:m="http://schemas.openxmlformats.org/officeDocument/2006/math">
                      <m:sSub>
                        <m:sSubPr>
                          <m:ctrlPr>
                            <a:rPr lang="es-ES" sz="2800" i="1">
                              <a:solidFill>
                                <a:schemeClr val="tx1"/>
                              </a:solidFill>
                              <a:latin typeface="Cambria Math" panose="02040503050406030204" pitchFamily="18" charset="0"/>
                            </a:rPr>
                          </m:ctrlPr>
                        </m:sSubPr>
                        <m:e>
                          <m:r>
                            <a:rPr lang="es-ES" sz="2800" i="1">
                              <a:solidFill>
                                <a:schemeClr val="tx1"/>
                              </a:solidFill>
                              <a:latin typeface="Cambria Math" panose="02040503050406030204" pitchFamily="18" charset="0"/>
                            </a:rPr>
                            <m:t>𝜋</m:t>
                          </m:r>
                        </m:e>
                        <m:sub>
                          <m:r>
                            <a:rPr lang="es-ES" sz="2800" i="1">
                              <a:solidFill>
                                <a:schemeClr val="tx1"/>
                              </a:solidFill>
                              <a:latin typeface="Cambria Math" panose="02040503050406030204" pitchFamily="18" charset="0"/>
                            </a:rPr>
                            <m:t>𝑘</m:t>
                          </m:r>
                        </m:sub>
                      </m:sSub>
                      <m:r>
                        <a:rPr lang="es-ES" sz="2800" b="0" i="1" smtClean="0">
                          <a:solidFill>
                            <a:schemeClr val="tx1"/>
                          </a:solidFill>
                          <a:latin typeface="Cambria Math" panose="02040503050406030204" pitchFamily="18" charset="0"/>
                        </a:rPr>
                        <m:t>≥0</m:t>
                      </m:r>
                    </m:oMath>
                  </m:oMathPara>
                </a14:m>
                <a:endParaRPr lang="es-CO" sz="2800" dirty="0">
                  <a:solidFill>
                    <a:schemeClr val="tx1"/>
                  </a:solidFill>
                </a:endParaRPr>
              </a:p>
              <a:p>
                <a:pPr>
                  <a:lnSpc>
                    <a:spcPct val="160000"/>
                  </a:lnSpc>
                </a:pPr>
                <a14:m>
                  <m:oMathPara xmlns:m="http://schemas.openxmlformats.org/officeDocument/2006/math">
                    <m:oMathParaPr>
                      <m:jc m:val="centerGroup"/>
                    </m:oMathParaPr>
                    <m:oMath xmlns:m="http://schemas.openxmlformats.org/officeDocument/2006/math">
                      <m:nary>
                        <m:naryPr>
                          <m:chr m:val="∑"/>
                          <m:ctrlPr>
                            <a:rPr lang="es-CO" sz="2800" i="1" smtClean="0">
                              <a:solidFill>
                                <a:schemeClr val="tx1"/>
                              </a:solidFill>
                              <a:latin typeface="Cambria Math" panose="02040503050406030204" pitchFamily="18" charset="0"/>
                            </a:rPr>
                          </m:ctrlPr>
                        </m:naryPr>
                        <m:sub>
                          <m:r>
                            <m:rPr>
                              <m:brk m:alnAt="23"/>
                            </m:rPr>
                            <a:rPr lang="es-ES" sz="2800" b="0" i="1" smtClean="0">
                              <a:solidFill>
                                <a:schemeClr val="tx1"/>
                              </a:solidFill>
                              <a:latin typeface="Cambria Math" panose="02040503050406030204" pitchFamily="18" charset="0"/>
                            </a:rPr>
                            <m:t>𝑘</m:t>
                          </m:r>
                          <m:r>
                            <a:rPr lang="es-ES" sz="2800" b="0" i="1" smtClean="0">
                              <a:solidFill>
                                <a:schemeClr val="tx1"/>
                              </a:solidFill>
                              <a:latin typeface="Cambria Math" panose="02040503050406030204" pitchFamily="18" charset="0"/>
                            </a:rPr>
                            <m:t>=1</m:t>
                          </m:r>
                        </m:sub>
                        <m:sup>
                          <m:r>
                            <a:rPr lang="es-ES" sz="2800" b="0" i="1" smtClean="0">
                              <a:solidFill>
                                <a:schemeClr val="tx1"/>
                              </a:solidFill>
                              <a:latin typeface="Cambria Math" panose="02040503050406030204" pitchFamily="18" charset="0"/>
                            </a:rPr>
                            <m:t>𝐾</m:t>
                          </m:r>
                        </m:sup>
                        <m:e>
                          <m:sSub>
                            <m:sSubPr>
                              <m:ctrlPr>
                                <a:rPr lang="es-ES" sz="2800" b="0" i="1" smtClean="0">
                                  <a:solidFill>
                                    <a:schemeClr val="tx1"/>
                                  </a:solidFill>
                                  <a:latin typeface="Cambria Math" panose="02040503050406030204" pitchFamily="18" charset="0"/>
                                </a:rPr>
                              </m:ctrlPr>
                            </m:sSubPr>
                            <m:e>
                              <m:r>
                                <a:rPr lang="es-ES" sz="2800" b="0" i="1" smtClean="0">
                                  <a:solidFill>
                                    <a:schemeClr val="tx1"/>
                                  </a:solidFill>
                                  <a:latin typeface="Cambria Math" panose="02040503050406030204" pitchFamily="18" charset="0"/>
                                </a:rPr>
                                <m:t>𝜋</m:t>
                              </m:r>
                            </m:e>
                            <m:sub>
                              <m:r>
                                <a:rPr lang="es-ES" sz="2800" b="0" i="1" smtClean="0">
                                  <a:solidFill>
                                    <a:schemeClr val="tx1"/>
                                  </a:solidFill>
                                  <a:latin typeface="Cambria Math" panose="02040503050406030204" pitchFamily="18" charset="0"/>
                                </a:rPr>
                                <m:t>𝑘</m:t>
                              </m:r>
                            </m:sub>
                          </m:sSub>
                          <m:r>
                            <a:rPr lang="es-ES" sz="2800" b="0" i="1" smtClean="0">
                              <a:solidFill>
                                <a:schemeClr val="tx1"/>
                              </a:solidFill>
                              <a:latin typeface="Cambria Math" panose="02040503050406030204" pitchFamily="18" charset="0"/>
                            </a:rPr>
                            <m:t>=1</m:t>
                          </m:r>
                        </m:e>
                      </m:nary>
                    </m:oMath>
                  </m:oMathPara>
                </a14:m>
                <a:endParaRPr lang="es-CO" i="1" dirty="0">
                  <a:solidFill>
                    <a:schemeClr val="tx1"/>
                  </a:solidFill>
                  <a:latin typeface="Cambria Math" panose="02040503050406030204" pitchFamily="18" charset="0"/>
                </a:endParaRPr>
              </a:p>
            </p:txBody>
          </p:sp>
        </mc:Choice>
        <mc:Fallback xmlns="">
          <p:sp>
            <p:nvSpPr>
              <p:cNvPr id="8" name="Marcador de contenido 5">
                <a:extLst>
                  <a:ext uri="{FF2B5EF4-FFF2-40B4-BE49-F238E27FC236}">
                    <a16:creationId xmlns:a16="http://schemas.microsoft.com/office/drawing/2014/main" id="{17F199CD-79FA-9BAC-A23E-4AC3A6D7400A}"/>
                  </a:ext>
                </a:extLst>
              </p:cNvPr>
              <p:cNvSpPr>
                <a:spLocks noGrp="1" noRot="1" noChangeAspect="1" noMove="1" noResize="1" noEditPoints="1" noAdjustHandles="1" noChangeArrowheads="1" noChangeShapeType="1" noTextEdit="1"/>
              </p:cNvSpPr>
              <p:nvPr>
                <p:ph idx="1"/>
              </p:nvPr>
            </p:nvSpPr>
            <p:spPr>
              <a:xfrm>
                <a:off x="1920240" y="2312275"/>
                <a:ext cx="8770571" cy="4098049"/>
              </a:xfrm>
              <a:blipFill>
                <a:blip r:embed="rId2"/>
                <a:stretch>
                  <a:fillRect b="-1932"/>
                </a:stretch>
              </a:blipFill>
            </p:spPr>
            <p:txBody>
              <a:bodyPr/>
              <a:lstStyle/>
              <a:p>
                <a:r>
                  <a:rPr lang="es-CO">
                    <a:noFill/>
                  </a:rPr>
                  <a:t> </a:t>
                </a:r>
              </a:p>
            </p:txBody>
          </p:sp>
        </mc:Fallback>
      </mc:AlternateContent>
    </p:spTree>
    <p:extLst>
      <p:ext uri="{BB962C8B-B14F-4D97-AF65-F5344CB8AC3E}">
        <p14:creationId xmlns:p14="http://schemas.microsoft.com/office/powerpoint/2010/main" val="131733075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a:bodyPr>
          <a:lstStyle/>
          <a:p>
            <a:pPr algn="ctr"/>
            <a:r>
              <a:rPr lang="es-ES" dirty="0"/>
              <a:t>Mixturas Gaussianas</a:t>
            </a:r>
            <a:endParaRPr lang="en-CO" dirty="0"/>
          </a:p>
        </p:txBody>
      </p:sp>
      <p:sp>
        <p:nvSpPr>
          <p:cNvPr id="5" name="AutoShape 2">
            <a:extLst>
              <a:ext uri="{FF2B5EF4-FFF2-40B4-BE49-F238E27FC236}">
                <a16:creationId xmlns:a16="http://schemas.microsoft.com/office/drawing/2014/main" id="{B3DAABDD-700B-2DED-5BC2-543D650CB28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mc:AlternateContent xmlns:mc="http://schemas.openxmlformats.org/markup-compatibility/2006" xmlns:a14="http://schemas.microsoft.com/office/drawing/2010/main">
        <mc:Choice Requires="a14">
          <p:sp>
            <p:nvSpPr>
              <p:cNvPr id="8" name="Marcador de contenido 5">
                <a:extLst>
                  <a:ext uri="{FF2B5EF4-FFF2-40B4-BE49-F238E27FC236}">
                    <a16:creationId xmlns:a16="http://schemas.microsoft.com/office/drawing/2014/main" id="{17F199CD-79FA-9BAC-A23E-4AC3A6D7400A}"/>
                  </a:ext>
                </a:extLst>
              </p:cNvPr>
              <p:cNvSpPr>
                <a:spLocks noGrp="1"/>
              </p:cNvSpPr>
              <p:nvPr>
                <p:ph idx="1"/>
              </p:nvPr>
            </p:nvSpPr>
            <p:spPr>
              <a:xfrm>
                <a:off x="505815" y="2552789"/>
                <a:ext cx="4743450" cy="3940010"/>
              </a:xfrm>
            </p:spPr>
            <p:txBody>
              <a:bodyPr anchor="ctr">
                <a:noAutofit/>
              </a:bodyPr>
              <a:lstStyle/>
              <a:p>
                <a:pPr>
                  <a:lnSpc>
                    <a:spcPct val="160000"/>
                  </a:lnSpc>
                </a:pPr>
                <a14:m>
                  <m:oMathPara xmlns:m="http://schemas.openxmlformats.org/officeDocument/2006/math">
                    <m:oMathParaPr>
                      <m:jc m:val="centerGroup"/>
                    </m:oMathParaPr>
                    <m:oMath xmlns:m="http://schemas.openxmlformats.org/officeDocument/2006/math">
                      <m:r>
                        <a:rPr lang="es-ES" sz="2800" b="0" i="1" smtClean="0">
                          <a:solidFill>
                            <a:schemeClr val="tx1"/>
                          </a:solidFill>
                          <a:latin typeface="Cambria Math" panose="02040503050406030204" pitchFamily="18" charset="0"/>
                        </a:rPr>
                        <m:t>𝑓</m:t>
                      </m:r>
                      <m:d>
                        <m:dPr>
                          <m:ctrlPr>
                            <a:rPr lang="es-ES" sz="2800" b="0" i="1" smtClean="0">
                              <a:solidFill>
                                <a:schemeClr val="tx1"/>
                              </a:solidFill>
                              <a:latin typeface="Cambria Math" panose="02040503050406030204" pitchFamily="18" charset="0"/>
                            </a:rPr>
                          </m:ctrlPr>
                        </m:dPr>
                        <m:e>
                          <m:r>
                            <a:rPr lang="es-ES" sz="2800" b="0" i="1" smtClean="0">
                              <a:solidFill>
                                <a:schemeClr val="tx1"/>
                              </a:solidFill>
                              <a:latin typeface="Cambria Math" panose="02040503050406030204" pitchFamily="18" charset="0"/>
                            </a:rPr>
                            <m:t>𝑥</m:t>
                          </m:r>
                        </m:e>
                        <m:e>
                          <m:r>
                            <a:rPr lang="es-ES" sz="2800" b="0" i="1" smtClean="0">
                              <a:solidFill>
                                <a:schemeClr val="tx1"/>
                              </a:solidFill>
                              <a:latin typeface="Cambria Math" panose="02040503050406030204" pitchFamily="18" charset="0"/>
                            </a:rPr>
                            <m:t>𝜃</m:t>
                          </m:r>
                        </m:e>
                      </m:d>
                      <m:r>
                        <a:rPr lang="es-ES" sz="2800" b="0" i="1" smtClean="0">
                          <a:solidFill>
                            <a:schemeClr val="tx1"/>
                          </a:solidFill>
                          <a:latin typeface="Cambria Math" panose="02040503050406030204" pitchFamily="18" charset="0"/>
                        </a:rPr>
                        <m:t>=</m:t>
                      </m:r>
                      <m:f>
                        <m:fPr>
                          <m:ctrlPr>
                            <a:rPr lang="es-ES" sz="2800" b="0" i="1" smtClean="0">
                              <a:solidFill>
                                <a:srgbClr val="002060"/>
                              </a:solidFill>
                              <a:latin typeface="Cambria Math" panose="02040503050406030204" pitchFamily="18" charset="0"/>
                            </a:rPr>
                          </m:ctrlPr>
                        </m:fPr>
                        <m:num>
                          <m:r>
                            <a:rPr lang="es-ES" sz="2800" b="0" i="1" smtClean="0">
                              <a:solidFill>
                                <a:srgbClr val="002060"/>
                              </a:solidFill>
                              <a:latin typeface="Cambria Math" panose="02040503050406030204" pitchFamily="18" charset="0"/>
                            </a:rPr>
                            <m:t>1</m:t>
                          </m:r>
                        </m:num>
                        <m:den>
                          <m:r>
                            <a:rPr lang="es-ES" sz="2800" b="0" i="1" smtClean="0">
                              <a:solidFill>
                                <a:srgbClr val="002060"/>
                              </a:solidFill>
                              <a:latin typeface="Cambria Math" panose="02040503050406030204" pitchFamily="18" charset="0"/>
                            </a:rPr>
                            <m:t>2</m:t>
                          </m:r>
                        </m:den>
                      </m:f>
                      <m:r>
                        <a:rPr lang="es-ES" sz="2800" b="0" i="1" smtClean="0">
                          <a:solidFill>
                            <a:srgbClr val="002060"/>
                          </a:solidFill>
                          <a:latin typeface="Cambria Math" panose="02040503050406030204" pitchFamily="18" charset="0"/>
                        </a:rPr>
                        <m:t>⋅</m:t>
                      </m:r>
                      <m:r>
                        <a:rPr lang="es-ES" sz="2800" b="0" i="1" smtClean="0">
                          <a:solidFill>
                            <a:srgbClr val="002060"/>
                          </a:solidFill>
                          <a:latin typeface="Cambria Math" panose="02040503050406030204" pitchFamily="18" charset="0"/>
                          <a:ea typeface="Cambria Math" panose="02040503050406030204" pitchFamily="18" charset="0"/>
                        </a:rPr>
                        <m:t>𝒩</m:t>
                      </m:r>
                      <m:d>
                        <m:dPr>
                          <m:ctrlPr>
                            <a:rPr lang="es-ES" sz="2800" b="0" i="1" smtClean="0">
                              <a:solidFill>
                                <a:srgbClr val="002060"/>
                              </a:solidFill>
                              <a:latin typeface="Cambria Math" panose="02040503050406030204" pitchFamily="18" charset="0"/>
                              <a:ea typeface="Cambria Math" panose="02040503050406030204" pitchFamily="18" charset="0"/>
                            </a:rPr>
                          </m:ctrlPr>
                        </m:dPr>
                        <m:e>
                          <m:r>
                            <a:rPr lang="es-ES" sz="2800" b="0" i="1" smtClean="0">
                              <a:solidFill>
                                <a:srgbClr val="002060"/>
                              </a:solidFill>
                              <a:latin typeface="Cambria Math" panose="02040503050406030204" pitchFamily="18" charset="0"/>
                              <a:ea typeface="Cambria Math" panose="02040503050406030204" pitchFamily="18" charset="0"/>
                            </a:rPr>
                            <m:t>𝑥</m:t>
                          </m:r>
                        </m:e>
                        <m:e>
                          <m:r>
                            <a:rPr lang="es-ES" sz="2800" b="0" i="1" smtClean="0">
                              <a:solidFill>
                                <a:srgbClr val="002060"/>
                              </a:solidFill>
                              <a:latin typeface="Cambria Math" panose="02040503050406030204" pitchFamily="18" charset="0"/>
                              <a:ea typeface="Cambria Math" panose="02040503050406030204" pitchFamily="18" charset="0"/>
                            </a:rPr>
                            <m:t>1, 2.5</m:t>
                          </m:r>
                        </m:e>
                      </m:d>
                      <m:r>
                        <a:rPr lang="es-ES" sz="2800" b="0" i="1" smtClean="0">
                          <a:solidFill>
                            <a:schemeClr val="tx1"/>
                          </a:solidFill>
                          <a:latin typeface="Cambria Math" panose="02040503050406030204" pitchFamily="18" charset="0"/>
                          <a:ea typeface="Cambria Math" panose="02040503050406030204" pitchFamily="18" charset="0"/>
                        </a:rPr>
                        <m:t>+</m:t>
                      </m:r>
                    </m:oMath>
                  </m:oMathPara>
                </a14:m>
                <a:endParaRPr lang="es-ES" sz="2800" b="0" i="1" dirty="0">
                  <a:solidFill>
                    <a:schemeClr val="tx1"/>
                  </a:solidFill>
                  <a:latin typeface="Cambria Math" panose="02040503050406030204" pitchFamily="18" charset="0"/>
                  <a:ea typeface="Cambria Math" panose="02040503050406030204" pitchFamily="18" charset="0"/>
                </a:endParaRPr>
              </a:p>
              <a:p>
                <a:pPr>
                  <a:lnSpc>
                    <a:spcPct val="160000"/>
                  </a:lnSpc>
                </a:pPr>
                <a14:m>
                  <m:oMathPara xmlns:m="http://schemas.openxmlformats.org/officeDocument/2006/math">
                    <m:oMathParaPr>
                      <m:jc m:val="centerGroup"/>
                    </m:oMathParaPr>
                    <m:oMath xmlns:m="http://schemas.openxmlformats.org/officeDocument/2006/math">
                      <m:f>
                        <m:fPr>
                          <m:ctrlPr>
                            <a:rPr lang="es-ES" sz="2800" i="1" smtClean="0">
                              <a:solidFill>
                                <a:srgbClr val="FFC000"/>
                              </a:solidFill>
                              <a:latin typeface="Cambria Math" panose="02040503050406030204" pitchFamily="18" charset="0"/>
                            </a:rPr>
                          </m:ctrlPr>
                        </m:fPr>
                        <m:num>
                          <m:r>
                            <a:rPr lang="es-ES" sz="2800" i="1">
                              <a:solidFill>
                                <a:srgbClr val="FFC000"/>
                              </a:solidFill>
                              <a:latin typeface="Cambria Math" panose="02040503050406030204" pitchFamily="18" charset="0"/>
                            </a:rPr>
                            <m:t>1</m:t>
                          </m:r>
                        </m:num>
                        <m:den>
                          <m:r>
                            <a:rPr lang="es-ES" sz="2800" b="0" i="1" smtClean="0">
                              <a:solidFill>
                                <a:srgbClr val="FFC000"/>
                              </a:solidFill>
                              <a:latin typeface="Cambria Math" panose="02040503050406030204" pitchFamily="18" charset="0"/>
                            </a:rPr>
                            <m:t>3</m:t>
                          </m:r>
                        </m:den>
                      </m:f>
                      <m:r>
                        <a:rPr lang="es-ES" sz="2800" i="1">
                          <a:solidFill>
                            <a:srgbClr val="FFC000"/>
                          </a:solidFill>
                          <a:latin typeface="Cambria Math" panose="02040503050406030204" pitchFamily="18" charset="0"/>
                        </a:rPr>
                        <m:t>⋅</m:t>
                      </m:r>
                      <m:r>
                        <a:rPr lang="es-ES" sz="2800" i="1">
                          <a:solidFill>
                            <a:srgbClr val="FFC000"/>
                          </a:solidFill>
                          <a:latin typeface="Cambria Math" panose="02040503050406030204" pitchFamily="18" charset="0"/>
                          <a:ea typeface="Cambria Math" panose="02040503050406030204" pitchFamily="18" charset="0"/>
                        </a:rPr>
                        <m:t>𝒩</m:t>
                      </m:r>
                      <m:d>
                        <m:dPr>
                          <m:ctrlPr>
                            <a:rPr lang="es-ES" sz="2800" i="1">
                              <a:solidFill>
                                <a:srgbClr val="FFC000"/>
                              </a:solidFill>
                              <a:latin typeface="Cambria Math" panose="02040503050406030204" pitchFamily="18" charset="0"/>
                              <a:ea typeface="Cambria Math" panose="02040503050406030204" pitchFamily="18" charset="0"/>
                            </a:rPr>
                          </m:ctrlPr>
                        </m:dPr>
                        <m:e>
                          <m:r>
                            <a:rPr lang="es-ES" sz="2800" i="1">
                              <a:solidFill>
                                <a:srgbClr val="FFC000"/>
                              </a:solidFill>
                              <a:latin typeface="Cambria Math" panose="02040503050406030204" pitchFamily="18" charset="0"/>
                              <a:ea typeface="Cambria Math" panose="02040503050406030204" pitchFamily="18" charset="0"/>
                            </a:rPr>
                            <m:t>𝑥</m:t>
                          </m:r>
                        </m:e>
                        <m:e>
                          <m:r>
                            <a:rPr lang="es-ES" sz="2800" i="1">
                              <a:solidFill>
                                <a:srgbClr val="FFC000"/>
                              </a:solidFill>
                              <a:latin typeface="Cambria Math" panose="02040503050406030204" pitchFamily="18" charset="0"/>
                              <a:ea typeface="Cambria Math" panose="02040503050406030204" pitchFamily="18" charset="0"/>
                            </a:rPr>
                            <m:t>1</m:t>
                          </m:r>
                          <m:r>
                            <a:rPr lang="es-ES" sz="2800" b="0" i="1" smtClean="0">
                              <a:solidFill>
                                <a:srgbClr val="FFC000"/>
                              </a:solidFill>
                              <a:latin typeface="Cambria Math" panose="02040503050406030204" pitchFamily="18" charset="0"/>
                              <a:ea typeface="Cambria Math" panose="02040503050406030204" pitchFamily="18" charset="0"/>
                            </a:rPr>
                            <m:t>0</m:t>
                          </m:r>
                          <m:r>
                            <a:rPr lang="es-ES" sz="2800" i="1">
                              <a:solidFill>
                                <a:srgbClr val="FFC000"/>
                              </a:solidFill>
                              <a:latin typeface="Cambria Math" panose="02040503050406030204" pitchFamily="18" charset="0"/>
                              <a:ea typeface="Cambria Math" panose="02040503050406030204" pitchFamily="18" charset="0"/>
                            </a:rPr>
                            <m:t>, </m:t>
                          </m:r>
                          <m:r>
                            <a:rPr lang="es-ES" sz="2800" b="0" i="1" smtClean="0">
                              <a:solidFill>
                                <a:srgbClr val="FFC000"/>
                              </a:solidFill>
                              <a:latin typeface="Cambria Math" panose="02040503050406030204" pitchFamily="18" charset="0"/>
                              <a:ea typeface="Cambria Math" panose="02040503050406030204" pitchFamily="18" charset="0"/>
                            </a:rPr>
                            <m:t>4</m:t>
                          </m:r>
                        </m:e>
                      </m:d>
                      <m:r>
                        <a:rPr lang="es-ES" sz="2800" b="0" i="1" smtClean="0">
                          <a:solidFill>
                            <a:schemeClr val="tx1"/>
                          </a:solidFill>
                          <a:latin typeface="Cambria Math" panose="02040503050406030204" pitchFamily="18" charset="0"/>
                          <a:ea typeface="Cambria Math" panose="02040503050406030204" pitchFamily="18" charset="0"/>
                        </a:rPr>
                        <m:t>+</m:t>
                      </m:r>
                    </m:oMath>
                  </m:oMathPara>
                </a14:m>
                <a:endParaRPr lang="es-ES" sz="2800" b="0" i="1" dirty="0">
                  <a:solidFill>
                    <a:schemeClr val="tx1"/>
                  </a:solidFill>
                  <a:latin typeface="Cambria Math" panose="02040503050406030204" pitchFamily="18" charset="0"/>
                  <a:ea typeface="Cambria Math" panose="02040503050406030204" pitchFamily="18" charset="0"/>
                </a:endParaRPr>
              </a:p>
              <a:p>
                <a:pPr>
                  <a:lnSpc>
                    <a:spcPct val="160000"/>
                  </a:lnSpc>
                </a:pPr>
                <a14:m>
                  <m:oMathPara xmlns:m="http://schemas.openxmlformats.org/officeDocument/2006/math">
                    <m:oMathParaPr>
                      <m:jc m:val="centerGroup"/>
                    </m:oMathParaPr>
                    <m:oMath xmlns:m="http://schemas.openxmlformats.org/officeDocument/2006/math">
                      <m:f>
                        <m:fPr>
                          <m:ctrlPr>
                            <a:rPr lang="es-ES" sz="2800" i="1" smtClean="0">
                              <a:solidFill>
                                <a:srgbClr val="00B050"/>
                              </a:solidFill>
                              <a:latin typeface="Cambria Math" panose="02040503050406030204" pitchFamily="18" charset="0"/>
                            </a:rPr>
                          </m:ctrlPr>
                        </m:fPr>
                        <m:num>
                          <m:r>
                            <a:rPr lang="es-ES" sz="2800" i="1">
                              <a:solidFill>
                                <a:srgbClr val="00B050"/>
                              </a:solidFill>
                              <a:latin typeface="Cambria Math" panose="02040503050406030204" pitchFamily="18" charset="0"/>
                            </a:rPr>
                            <m:t>1</m:t>
                          </m:r>
                        </m:num>
                        <m:den>
                          <m:r>
                            <a:rPr lang="es-ES" sz="2800" b="0" i="1" smtClean="0">
                              <a:solidFill>
                                <a:srgbClr val="00B050"/>
                              </a:solidFill>
                              <a:latin typeface="Cambria Math" panose="02040503050406030204" pitchFamily="18" charset="0"/>
                            </a:rPr>
                            <m:t>3</m:t>
                          </m:r>
                        </m:den>
                      </m:f>
                      <m:r>
                        <a:rPr lang="es-ES" sz="2800" i="1">
                          <a:solidFill>
                            <a:srgbClr val="00B050"/>
                          </a:solidFill>
                          <a:latin typeface="Cambria Math" panose="02040503050406030204" pitchFamily="18" charset="0"/>
                        </a:rPr>
                        <m:t>⋅</m:t>
                      </m:r>
                      <m:r>
                        <a:rPr lang="es-ES" sz="2800" i="1">
                          <a:solidFill>
                            <a:srgbClr val="00B050"/>
                          </a:solidFill>
                          <a:latin typeface="Cambria Math" panose="02040503050406030204" pitchFamily="18" charset="0"/>
                          <a:ea typeface="Cambria Math" panose="02040503050406030204" pitchFamily="18" charset="0"/>
                        </a:rPr>
                        <m:t>𝒩</m:t>
                      </m:r>
                      <m:d>
                        <m:dPr>
                          <m:ctrlPr>
                            <a:rPr lang="es-ES" sz="2800" i="1">
                              <a:solidFill>
                                <a:srgbClr val="00B050"/>
                              </a:solidFill>
                              <a:latin typeface="Cambria Math" panose="02040503050406030204" pitchFamily="18" charset="0"/>
                              <a:ea typeface="Cambria Math" panose="02040503050406030204" pitchFamily="18" charset="0"/>
                            </a:rPr>
                          </m:ctrlPr>
                        </m:dPr>
                        <m:e>
                          <m:r>
                            <a:rPr lang="es-ES" sz="2800" i="1">
                              <a:solidFill>
                                <a:srgbClr val="00B050"/>
                              </a:solidFill>
                              <a:latin typeface="Cambria Math" panose="02040503050406030204" pitchFamily="18" charset="0"/>
                              <a:ea typeface="Cambria Math" panose="02040503050406030204" pitchFamily="18" charset="0"/>
                            </a:rPr>
                            <m:t>𝑥</m:t>
                          </m:r>
                        </m:e>
                        <m:e>
                          <m:r>
                            <a:rPr lang="es-ES" sz="2800" b="0" i="1" smtClean="0">
                              <a:solidFill>
                                <a:srgbClr val="00B050"/>
                              </a:solidFill>
                              <a:latin typeface="Cambria Math" panose="02040503050406030204" pitchFamily="18" charset="0"/>
                              <a:ea typeface="Cambria Math" panose="02040503050406030204" pitchFamily="18" charset="0"/>
                            </a:rPr>
                            <m:t>−12</m:t>
                          </m:r>
                          <m:r>
                            <a:rPr lang="es-ES" sz="2800" i="1">
                              <a:solidFill>
                                <a:srgbClr val="00B050"/>
                              </a:solidFill>
                              <a:latin typeface="Cambria Math" panose="02040503050406030204" pitchFamily="18" charset="0"/>
                              <a:ea typeface="Cambria Math" panose="02040503050406030204" pitchFamily="18" charset="0"/>
                            </a:rPr>
                            <m:t>, 5</m:t>
                          </m:r>
                        </m:e>
                      </m:d>
                    </m:oMath>
                  </m:oMathPara>
                </a14:m>
                <a:endParaRPr lang="es-CO" sz="2800" i="1" dirty="0">
                  <a:solidFill>
                    <a:schemeClr val="tx1"/>
                  </a:solidFill>
                  <a:latin typeface="Cambria Math" panose="02040503050406030204" pitchFamily="18" charset="0"/>
                </a:endParaRPr>
              </a:p>
            </p:txBody>
          </p:sp>
        </mc:Choice>
        <mc:Fallback xmlns="">
          <p:sp>
            <p:nvSpPr>
              <p:cNvPr id="8" name="Marcador de contenido 5">
                <a:extLst>
                  <a:ext uri="{FF2B5EF4-FFF2-40B4-BE49-F238E27FC236}">
                    <a16:creationId xmlns:a16="http://schemas.microsoft.com/office/drawing/2014/main" id="{17F199CD-79FA-9BAC-A23E-4AC3A6D7400A}"/>
                  </a:ext>
                </a:extLst>
              </p:cNvPr>
              <p:cNvSpPr>
                <a:spLocks noGrp="1" noRot="1" noChangeAspect="1" noMove="1" noResize="1" noEditPoints="1" noAdjustHandles="1" noChangeArrowheads="1" noChangeShapeType="1" noTextEdit="1"/>
              </p:cNvSpPr>
              <p:nvPr>
                <p:ph idx="1"/>
              </p:nvPr>
            </p:nvSpPr>
            <p:spPr>
              <a:xfrm>
                <a:off x="505815" y="2552789"/>
                <a:ext cx="4743450" cy="3940010"/>
              </a:xfrm>
              <a:blipFill>
                <a:blip r:embed="rId3"/>
                <a:stretch>
                  <a:fillRect/>
                </a:stretch>
              </a:blipFill>
            </p:spPr>
            <p:txBody>
              <a:bodyPr/>
              <a:lstStyle/>
              <a:p>
                <a:r>
                  <a:rPr lang="es-CO">
                    <a:noFill/>
                  </a:rPr>
                  <a:t> </a:t>
                </a:r>
              </a:p>
            </p:txBody>
          </p:sp>
        </mc:Fallback>
      </mc:AlternateContent>
      <p:pic>
        <p:nvPicPr>
          <p:cNvPr id="6" name="Imagen 5">
            <a:extLst>
              <a:ext uri="{FF2B5EF4-FFF2-40B4-BE49-F238E27FC236}">
                <a16:creationId xmlns:a16="http://schemas.microsoft.com/office/drawing/2014/main" id="{F59E8A18-F8FD-2C90-CE0B-B2A400F8E839}"/>
              </a:ext>
            </a:extLst>
          </p:cNvPr>
          <p:cNvPicPr>
            <a:picLocks noChangeAspect="1"/>
          </p:cNvPicPr>
          <p:nvPr/>
        </p:nvPicPr>
        <p:blipFill>
          <a:blip r:embed="rId4"/>
          <a:stretch>
            <a:fillRect/>
          </a:stretch>
        </p:blipFill>
        <p:spPr>
          <a:xfrm>
            <a:off x="5597409" y="2270289"/>
            <a:ext cx="5742585" cy="4505009"/>
          </a:xfrm>
          <a:prstGeom prst="rect">
            <a:avLst/>
          </a:prstGeom>
        </p:spPr>
      </p:pic>
    </p:spTree>
    <p:extLst>
      <p:ext uri="{BB962C8B-B14F-4D97-AF65-F5344CB8AC3E}">
        <p14:creationId xmlns:p14="http://schemas.microsoft.com/office/powerpoint/2010/main" val="40433159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a:bodyPr>
          <a:lstStyle/>
          <a:p>
            <a:pPr algn="ctr"/>
            <a:r>
              <a:rPr lang="es-ES" dirty="0"/>
              <a:t>Algoritmo EM: </a:t>
            </a:r>
            <a:br>
              <a:rPr lang="es-ES" dirty="0"/>
            </a:br>
            <a:r>
              <a:rPr lang="es-ES" dirty="0"/>
              <a:t>1. Inicializar K distribuciones normales</a:t>
            </a:r>
            <a:endParaRPr lang="en-CO" dirty="0"/>
          </a:p>
        </p:txBody>
      </p:sp>
      <p:grpSp>
        <p:nvGrpSpPr>
          <p:cNvPr id="27" name="Grupo 26">
            <a:extLst>
              <a:ext uri="{FF2B5EF4-FFF2-40B4-BE49-F238E27FC236}">
                <a16:creationId xmlns:a16="http://schemas.microsoft.com/office/drawing/2014/main" id="{2497F74D-A75B-76C4-2DFC-399FBFA19974}"/>
              </a:ext>
            </a:extLst>
          </p:cNvPr>
          <p:cNvGrpSpPr/>
          <p:nvPr/>
        </p:nvGrpSpPr>
        <p:grpSpPr>
          <a:xfrm>
            <a:off x="4149165" y="2533479"/>
            <a:ext cx="5178030" cy="4162595"/>
            <a:chOff x="4149165" y="2533479"/>
            <a:chExt cx="5178030" cy="4162595"/>
          </a:xfrm>
        </p:grpSpPr>
        <p:grpSp>
          <p:nvGrpSpPr>
            <p:cNvPr id="8" name="Grupo 7">
              <a:extLst>
                <a:ext uri="{FF2B5EF4-FFF2-40B4-BE49-F238E27FC236}">
                  <a16:creationId xmlns:a16="http://schemas.microsoft.com/office/drawing/2014/main" id="{B8863A91-2558-3CCB-9E7B-82081A5545AA}"/>
                </a:ext>
              </a:extLst>
            </p:cNvPr>
            <p:cNvGrpSpPr/>
            <p:nvPr/>
          </p:nvGrpSpPr>
          <p:grpSpPr>
            <a:xfrm rot="19989943">
              <a:off x="7571301" y="2533479"/>
              <a:ext cx="1755894" cy="2371725"/>
              <a:chOff x="3996765" y="4171949"/>
              <a:chExt cx="1003247" cy="2371725"/>
            </a:xfrm>
          </p:grpSpPr>
          <p:sp>
            <p:nvSpPr>
              <p:cNvPr id="3" name="Elipse 2">
                <a:extLst>
                  <a:ext uri="{FF2B5EF4-FFF2-40B4-BE49-F238E27FC236}">
                    <a16:creationId xmlns:a16="http://schemas.microsoft.com/office/drawing/2014/main" id="{9EEF5523-F378-51D8-F6D1-A3A10C6E8922}"/>
                  </a:ext>
                </a:extLst>
              </p:cNvPr>
              <p:cNvSpPr/>
              <p:nvPr/>
            </p:nvSpPr>
            <p:spPr>
              <a:xfrm rot="2229032">
                <a:off x="3996765" y="4171949"/>
                <a:ext cx="1003247" cy="237172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Elipse 3">
                <a:extLst>
                  <a:ext uri="{FF2B5EF4-FFF2-40B4-BE49-F238E27FC236}">
                    <a16:creationId xmlns:a16="http://schemas.microsoft.com/office/drawing/2014/main" id="{94D07C8E-CEBE-2456-427B-3E433886A6FB}"/>
                  </a:ext>
                </a:extLst>
              </p:cNvPr>
              <p:cNvSpPr/>
              <p:nvPr/>
            </p:nvSpPr>
            <p:spPr>
              <a:xfrm rot="2229032">
                <a:off x="4083080" y="4491700"/>
                <a:ext cx="760397" cy="179761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Elipse 5">
                <a:extLst>
                  <a:ext uri="{FF2B5EF4-FFF2-40B4-BE49-F238E27FC236}">
                    <a16:creationId xmlns:a16="http://schemas.microsoft.com/office/drawing/2014/main" id="{F14D9CE5-7A21-93C1-CEAC-8679AA03A926}"/>
                  </a:ext>
                </a:extLst>
              </p:cNvPr>
              <p:cNvSpPr/>
              <p:nvPr/>
            </p:nvSpPr>
            <p:spPr>
              <a:xfrm rot="2229032">
                <a:off x="4201915" y="4816880"/>
                <a:ext cx="492516" cy="116433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Elipse 6">
                <a:extLst>
                  <a:ext uri="{FF2B5EF4-FFF2-40B4-BE49-F238E27FC236}">
                    <a16:creationId xmlns:a16="http://schemas.microsoft.com/office/drawing/2014/main" id="{8142C0A6-D1ED-DFC2-5521-AED667298E5A}"/>
                  </a:ext>
                </a:extLst>
              </p:cNvPr>
              <p:cNvSpPr/>
              <p:nvPr/>
            </p:nvSpPr>
            <p:spPr>
              <a:xfrm rot="2229032">
                <a:off x="4292083" y="5049312"/>
                <a:ext cx="295904" cy="69953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9" name="Grupo 8">
              <a:extLst>
                <a:ext uri="{FF2B5EF4-FFF2-40B4-BE49-F238E27FC236}">
                  <a16:creationId xmlns:a16="http://schemas.microsoft.com/office/drawing/2014/main" id="{D69D613F-A41A-4DD6-720D-9E4403D61BCF}"/>
                </a:ext>
              </a:extLst>
            </p:cNvPr>
            <p:cNvGrpSpPr/>
            <p:nvPr/>
          </p:nvGrpSpPr>
          <p:grpSpPr>
            <a:xfrm>
              <a:off x="4149165" y="4324349"/>
              <a:ext cx="1003247" cy="2371725"/>
              <a:chOff x="3996765" y="4171949"/>
              <a:chExt cx="1003247" cy="2371725"/>
            </a:xfrm>
          </p:grpSpPr>
          <p:sp>
            <p:nvSpPr>
              <p:cNvPr id="10" name="Elipse 9">
                <a:extLst>
                  <a:ext uri="{FF2B5EF4-FFF2-40B4-BE49-F238E27FC236}">
                    <a16:creationId xmlns:a16="http://schemas.microsoft.com/office/drawing/2014/main" id="{33E6BD73-CD3C-D96F-8781-5A55A3280EA9}"/>
                  </a:ext>
                </a:extLst>
              </p:cNvPr>
              <p:cNvSpPr/>
              <p:nvPr/>
            </p:nvSpPr>
            <p:spPr>
              <a:xfrm rot="2229032">
                <a:off x="3996765" y="4171949"/>
                <a:ext cx="1003247" cy="237172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a:extLst>
                  <a:ext uri="{FF2B5EF4-FFF2-40B4-BE49-F238E27FC236}">
                    <a16:creationId xmlns:a16="http://schemas.microsoft.com/office/drawing/2014/main" id="{F8679F22-2E41-B824-4923-A04D38AF0CF5}"/>
                  </a:ext>
                </a:extLst>
              </p:cNvPr>
              <p:cNvSpPr/>
              <p:nvPr/>
            </p:nvSpPr>
            <p:spPr>
              <a:xfrm rot="2229032">
                <a:off x="4083080" y="4491700"/>
                <a:ext cx="760397" cy="1797616"/>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Elipse 11">
                <a:extLst>
                  <a:ext uri="{FF2B5EF4-FFF2-40B4-BE49-F238E27FC236}">
                    <a16:creationId xmlns:a16="http://schemas.microsoft.com/office/drawing/2014/main" id="{23684F59-A5A1-C767-7127-FF60266E83F5}"/>
                  </a:ext>
                </a:extLst>
              </p:cNvPr>
              <p:cNvSpPr/>
              <p:nvPr/>
            </p:nvSpPr>
            <p:spPr>
              <a:xfrm rot="2229032">
                <a:off x="4201915" y="4816880"/>
                <a:ext cx="492516" cy="1164331"/>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Elipse 25">
                <a:extLst>
                  <a:ext uri="{FF2B5EF4-FFF2-40B4-BE49-F238E27FC236}">
                    <a16:creationId xmlns:a16="http://schemas.microsoft.com/office/drawing/2014/main" id="{6BA7898C-532E-AA9A-EAC9-69732238B0EE}"/>
                  </a:ext>
                </a:extLst>
              </p:cNvPr>
              <p:cNvSpPr/>
              <p:nvPr/>
            </p:nvSpPr>
            <p:spPr>
              <a:xfrm rot="2229032">
                <a:off x="4292083" y="5049312"/>
                <a:ext cx="295904" cy="699531"/>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25" name="Grupo 24">
            <a:extLst>
              <a:ext uri="{FF2B5EF4-FFF2-40B4-BE49-F238E27FC236}">
                <a16:creationId xmlns:a16="http://schemas.microsoft.com/office/drawing/2014/main" id="{C0F447DA-DA4B-96EB-462B-2A4ADD65F142}"/>
              </a:ext>
            </a:extLst>
          </p:cNvPr>
          <p:cNvGrpSpPr/>
          <p:nvPr/>
        </p:nvGrpSpPr>
        <p:grpSpPr>
          <a:xfrm>
            <a:off x="3209924" y="3157537"/>
            <a:ext cx="5717083" cy="2557462"/>
            <a:chOff x="3209924" y="3157537"/>
            <a:chExt cx="5717083" cy="2557462"/>
          </a:xfrm>
        </p:grpSpPr>
        <p:sp>
          <p:nvSpPr>
            <p:cNvPr id="5" name="AutoShape 2">
              <a:extLst>
                <a:ext uri="{FF2B5EF4-FFF2-40B4-BE49-F238E27FC236}">
                  <a16:creationId xmlns:a16="http://schemas.microsoft.com/office/drawing/2014/main" id="{B3DAABDD-700B-2DED-5BC2-543D650CB28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3" name="Elipse 12">
              <a:extLst>
                <a:ext uri="{FF2B5EF4-FFF2-40B4-BE49-F238E27FC236}">
                  <a16:creationId xmlns:a16="http://schemas.microsoft.com/office/drawing/2014/main" id="{E43FD5E6-A027-03BE-C345-1E0E09BEB67E}"/>
                </a:ext>
              </a:extLst>
            </p:cNvPr>
            <p:cNvSpPr/>
            <p:nvPr/>
          </p:nvSpPr>
          <p:spPr>
            <a:xfrm>
              <a:off x="3209924" y="5476874"/>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Elipse 13">
              <a:extLst>
                <a:ext uri="{FF2B5EF4-FFF2-40B4-BE49-F238E27FC236}">
                  <a16:creationId xmlns:a16="http://schemas.microsoft.com/office/drawing/2014/main" id="{5CD24EAF-8423-2FDA-19D9-B35B30C28739}"/>
                </a:ext>
              </a:extLst>
            </p:cNvPr>
            <p:cNvSpPr/>
            <p:nvPr/>
          </p:nvSpPr>
          <p:spPr>
            <a:xfrm>
              <a:off x="4210049" y="5357811"/>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Elipse 14">
              <a:extLst>
                <a:ext uri="{FF2B5EF4-FFF2-40B4-BE49-F238E27FC236}">
                  <a16:creationId xmlns:a16="http://schemas.microsoft.com/office/drawing/2014/main" id="{78FF858B-C4D5-C882-4F0C-C696A2AF28B4}"/>
                </a:ext>
              </a:extLst>
            </p:cNvPr>
            <p:cNvSpPr/>
            <p:nvPr/>
          </p:nvSpPr>
          <p:spPr>
            <a:xfrm>
              <a:off x="4962524" y="4786311"/>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Elipse 15">
              <a:extLst>
                <a:ext uri="{FF2B5EF4-FFF2-40B4-BE49-F238E27FC236}">
                  <a16:creationId xmlns:a16="http://schemas.microsoft.com/office/drawing/2014/main" id="{19D9A1C4-6812-F1C2-5046-A3AF90E97412}"/>
                </a:ext>
              </a:extLst>
            </p:cNvPr>
            <p:cNvSpPr/>
            <p:nvPr/>
          </p:nvSpPr>
          <p:spPr>
            <a:xfrm>
              <a:off x="5783757" y="435207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Elipse 16">
              <a:extLst>
                <a:ext uri="{FF2B5EF4-FFF2-40B4-BE49-F238E27FC236}">
                  <a16:creationId xmlns:a16="http://schemas.microsoft.com/office/drawing/2014/main" id="{55DFCC6D-7207-6957-FDBF-9DAB75A4687F}"/>
                </a:ext>
              </a:extLst>
            </p:cNvPr>
            <p:cNvSpPr/>
            <p:nvPr/>
          </p:nvSpPr>
          <p:spPr>
            <a:xfrm>
              <a:off x="6593382" y="399012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a:extLst>
                <a:ext uri="{FF2B5EF4-FFF2-40B4-BE49-F238E27FC236}">
                  <a16:creationId xmlns:a16="http://schemas.microsoft.com/office/drawing/2014/main" id="{6B824C1E-D560-CB05-2D36-639353D59101}"/>
                </a:ext>
              </a:extLst>
            </p:cNvPr>
            <p:cNvSpPr/>
            <p:nvPr/>
          </p:nvSpPr>
          <p:spPr>
            <a:xfrm>
              <a:off x="7336332" y="383771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Elipse 18">
              <a:extLst>
                <a:ext uri="{FF2B5EF4-FFF2-40B4-BE49-F238E27FC236}">
                  <a16:creationId xmlns:a16="http://schemas.microsoft.com/office/drawing/2014/main" id="{578AB55F-7DBE-072D-9A89-531E645F1D16}"/>
                </a:ext>
              </a:extLst>
            </p:cNvPr>
            <p:cNvSpPr/>
            <p:nvPr/>
          </p:nvSpPr>
          <p:spPr>
            <a:xfrm>
              <a:off x="8155482" y="342900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a:extLst>
                <a:ext uri="{FF2B5EF4-FFF2-40B4-BE49-F238E27FC236}">
                  <a16:creationId xmlns:a16="http://schemas.microsoft.com/office/drawing/2014/main" id="{93563E69-81D5-68B1-D1CF-EF4123C0DB7A}"/>
                </a:ext>
              </a:extLst>
            </p:cNvPr>
            <p:cNvSpPr/>
            <p:nvPr/>
          </p:nvSpPr>
          <p:spPr>
            <a:xfrm>
              <a:off x="8688882" y="3157537"/>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Elipse 20">
              <a:extLst>
                <a:ext uri="{FF2B5EF4-FFF2-40B4-BE49-F238E27FC236}">
                  <a16:creationId xmlns:a16="http://schemas.microsoft.com/office/drawing/2014/main" id="{40F5405E-C078-9245-F5F3-ABFFD1485885}"/>
                </a:ext>
              </a:extLst>
            </p:cNvPr>
            <p:cNvSpPr/>
            <p:nvPr/>
          </p:nvSpPr>
          <p:spPr>
            <a:xfrm>
              <a:off x="5111202" y="388924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Elipse 21">
              <a:extLst>
                <a:ext uri="{FF2B5EF4-FFF2-40B4-BE49-F238E27FC236}">
                  <a16:creationId xmlns:a16="http://schemas.microsoft.com/office/drawing/2014/main" id="{7380E705-B288-0282-F304-D5BB18B53889}"/>
                </a:ext>
              </a:extLst>
            </p:cNvPr>
            <p:cNvSpPr/>
            <p:nvPr/>
          </p:nvSpPr>
          <p:spPr>
            <a:xfrm>
              <a:off x="5760984" y="3548062"/>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Elipse 22">
              <a:extLst>
                <a:ext uri="{FF2B5EF4-FFF2-40B4-BE49-F238E27FC236}">
                  <a16:creationId xmlns:a16="http://schemas.microsoft.com/office/drawing/2014/main" id="{0560C92A-80EF-2F43-AFAB-97859ECC9E4C}"/>
                </a:ext>
              </a:extLst>
            </p:cNvPr>
            <p:cNvSpPr/>
            <p:nvPr/>
          </p:nvSpPr>
          <p:spPr>
            <a:xfrm>
              <a:off x="5664694" y="509153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Elipse 23">
              <a:extLst>
                <a:ext uri="{FF2B5EF4-FFF2-40B4-BE49-F238E27FC236}">
                  <a16:creationId xmlns:a16="http://schemas.microsoft.com/office/drawing/2014/main" id="{8F267A51-4742-0F32-218D-447CFF76AE9C}"/>
                </a:ext>
              </a:extLst>
            </p:cNvPr>
            <p:cNvSpPr/>
            <p:nvPr/>
          </p:nvSpPr>
          <p:spPr>
            <a:xfrm>
              <a:off x="6593382" y="4753589"/>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C0E5278B-7840-6915-3B80-22BC78FC9F99}"/>
                  </a:ext>
                </a:extLst>
              </p:cNvPr>
              <p:cNvSpPr txBox="1"/>
              <p:nvPr/>
            </p:nvSpPr>
            <p:spPr>
              <a:xfrm>
                <a:off x="9445222" y="2866965"/>
                <a:ext cx="10572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solidFill>
                            <a:srgbClr val="00B050"/>
                          </a:solidFill>
                          <a:latin typeface="Cambria Math" panose="02040503050406030204" pitchFamily="18" charset="0"/>
                          <a:ea typeface="Cambria Math" panose="02040503050406030204" pitchFamily="18" charset="0"/>
                        </a:rPr>
                        <m:t>𝒩</m:t>
                      </m:r>
                      <m:r>
                        <a:rPr lang="es-ES" b="0" i="1" smtClean="0">
                          <a:solidFill>
                            <a:srgbClr val="00B050"/>
                          </a:solidFill>
                          <a:latin typeface="Cambria Math" panose="02040503050406030204" pitchFamily="18" charset="0"/>
                          <a:ea typeface="Cambria Math" panose="02040503050406030204" pitchFamily="18" charset="0"/>
                        </a:rPr>
                        <m:t>(</m:t>
                      </m:r>
                      <m:sSub>
                        <m:sSubPr>
                          <m:ctrlPr>
                            <a:rPr lang="es-ES" b="0" i="1" smtClean="0">
                              <a:solidFill>
                                <a:srgbClr val="00B050"/>
                              </a:solidFill>
                              <a:latin typeface="Cambria Math" panose="02040503050406030204" pitchFamily="18" charset="0"/>
                              <a:ea typeface="Cambria Math" panose="02040503050406030204" pitchFamily="18" charset="0"/>
                            </a:rPr>
                          </m:ctrlPr>
                        </m:sSubPr>
                        <m:e>
                          <m:r>
                            <a:rPr lang="es-ES" b="0" i="1" smtClean="0">
                              <a:solidFill>
                                <a:srgbClr val="00B050"/>
                              </a:solidFill>
                              <a:latin typeface="Cambria Math" panose="02040503050406030204" pitchFamily="18" charset="0"/>
                              <a:ea typeface="Cambria Math" panose="02040503050406030204" pitchFamily="18" charset="0"/>
                            </a:rPr>
                            <m:t>𝜇</m:t>
                          </m:r>
                        </m:e>
                        <m:sub>
                          <m:r>
                            <a:rPr lang="es-ES" b="0" i="1" smtClean="0">
                              <a:solidFill>
                                <a:srgbClr val="00B050"/>
                              </a:solidFill>
                              <a:latin typeface="Cambria Math" panose="02040503050406030204" pitchFamily="18" charset="0"/>
                              <a:ea typeface="Cambria Math" panose="02040503050406030204" pitchFamily="18" charset="0"/>
                            </a:rPr>
                            <m:t>2</m:t>
                          </m:r>
                        </m:sub>
                      </m:sSub>
                      <m:r>
                        <a:rPr lang="es-ES" b="0" i="1" smtClean="0">
                          <a:solidFill>
                            <a:srgbClr val="00B050"/>
                          </a:solidFill>
                          <a:latin typeface="Cambria Math" panose="02040503050406030204" pitchFamily="18" charset="0"/>
                          <a:ea typeface="Cambria Math" panose="02040503050406030204" pitchFamily="18" charset="0"/>
                        </a:rPr>
                        <m:t>,</m:t>
                      </m:r>
                      <m:sSub>
                        <m:sSubPr>
                          <m:ctrlPr>
                            <a:rPr lang="es-ES" b="0" i="1" smtClean="0">
                              <a:solidFill>
                                <a:srgbClr val="00B050"/>
                              </a:solidFill>
                              <a:latin typeface="Cambria Math" panose="02040503050406030204" pitchFamily="18" charset="0"/>
                              <a:ea typeface="Cambria Math" panose="02040503050406030204" pitchFamily="18" charset="0"/>
                            </a:rPr>
                          </m:ctrlPr>
                        </m:sSubPr>
                        <m:e>
                          <m:r>
                            <m:rPr>
                              <m:sty m:val="p"/>
                            </m:rPr>
                            <a:rPr lang="es-ES" b="0" i="0" smtClean="0">
                              <a:solidFill>
                                <a:srgbClr val="00B050"/>
                              </a:solidFill>
                              <a:latin typeface="Cambria Math" panose="02040503050406030204" pitchFamily="18" charset="0"/>
                              <a:ea typeface="Cambria Math" panose="02040503050406030204" pitchFamily="18" charset="0"/>
                            </a:rPr>
                            <m:t>Σ</m:t>
                          </m:r>
                        </m:e>
                        <m:sub>
                          <m:r>
                            <a:rPr lang="es-ES" b="0" i="1" smtClean="0">
                              <a:solidFill>
                                <a:srgbClr val="00B050"/>
                              </a:solidFill>
                              <a:latin typeface="Cambria Math" panose="02040503050406030204" pitchFamily="18" charset="0"/>
                              <a:ea typeface="Cambria Math" panose="02040503050406030204" pitchFamily="18" charset="0"/>
                            </a:rPr>
                            <m:t>2</m:t>
                          </m:r>
                        </m:sub>
                      </m:sSub>
                      <m:r>
                        <a:rPr lang="es-ES" b="0" i="1" smtClean="0">
                          <a:solidFill>
                            <a:srgbClr val="00B050"/>
                          </a:solidFill>
                          <a:latin typeface="Cambria Math" panose="02040503050406030204" pitchFamily="18" charset="0"/>
                          <a:ea typeface="Cambria Math" panose="02040503050406030204" pitchFamily="18" charset="0"/>
                        </a:rPr>
                        <m:t>)</m:t>
                      </m:r>
                    </m:oMath>
                  </m:oMathPara>
                </a14:m>
                <a:endParaRPr lang="es-CO" dirty="0">
                  <a:solidFill>
                    <a:srgbClr val="00B050"/>
                  </a:solidFill>
                </a:endParaRPr>
              </a:p>
            </p:txBody>
          </p:sp>
        </mc:Choice>
        <mc:Fallback xmlns="">
          <p:sp>
            <p:nvSpPr>
              <p:cNvPr id="28" name="CuadroTexto 27">
                <a:extLst>
                  <a:ext uri="{FF2B5EF4-FFF2-40B4-BE49-F238E27FC236}">
                    <a16:creationId xmlns:a16="http://schemas.microsoft.com/office/drawing/2014/main" id="{C0E5278B-7840-6915-3B80-22BC78FC9F99}"/>
                  </a:ext>
                </a:extLst>
              </p:cNvPr>
              <p:cNvSpPr txBox="1">
                <a:spLocks noRot="1" noChangeAspect="1" noMove="1" noResize="1" noEditPoints="1" noAdjustHandles="1" noChangeArrowheads="1" noChangeShapeType="1" noTextEdit="1"/>
              </p:cNvSpPr>
              <p:nvPr/>
            </p:nvSpPr>
            <p:spPr>
              <a:xfrm>
                <a:off x="9445222" y="2866965"/>
                <a:ext cx="1057277" cy="276999"/>
              </a:xfrm>
              <a:prstGeom prst="rect">
                <a:avLst/>
              </a:prstGeom>
              <a:blipFill>
                <a:blip r:embed="rId2"/>
                <a:stretch>
                  <a:fillRect l="-3448" t="-6522" r="-6322" b="-2826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8561B852-48FC-53CA-7222-63466B88CAF8}"/>
                  </a:ext>
                </a:extLst>
              </p:cNvPr>
              <p:cNvSpPr txBox="1"/>
              <p:nvPr/>
            </p:nvSpPr>
            <p:spPr>
              <a:xfrm>
                <a:off x="5089422" y="6012363"/>
                <a:ext cx="10466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solidFill>
                            <a:srgbClr val="FFC000"/>
                          </a:solidFill>
                          <a:latin typeface="Cambria Math" panose="02040503050406030204" pitchFamily="18" charset="0"/>
                          <a:ea typeface="Cambria Math" panose="02040503050406030204" pitchFamily="18" charset="0"/>
                        </a:rPr>
                        <m:t>𝒩</m:t>
                      </m:r>
                      <m:r>
                        <a:rPr lang="es-ES" b="0" i="1" smtClean="0">
                          <a:solidFill>
                            <a:srgbClr val="FFC000"/>
                          </a:solidFill>
                          <a:latin typeface="Cambria Math" panose="02040503050406030204" pitchFamily="18" charset="0"/>
                          <a:ea typeface="Cambria Math" panose="02040503050406030204" pitchFamily="18" charset="0"/>
                        </a:rPr>
                        <m:t>(</m:t>
                      </m:r>
                      <m:sSub>
                        <m:sSubPr>
                          <m:ctrlPr>
                            <a:rPr lang="es-ES" b="0" i="1" smtClean="0">
                              <a:solidFill>
                                <a:srgbClr val="FFC000"/>
                              </a:solidFill>
                              <a:latin typeface="Cambria Math" panose="02040503050406030204" pitchFamily="18" charset="0"/>
                              <a:ea typeface="Cambria Math" panose="02040503050406030204" pitchFamily="18" charset="0"/>
                            </a:rPr>
                          </m:ctrlPr>
                        </m:sSubPr>
                        <m:e>
                          <m:r>
                            <a:rPr lang="es-ES" b="0" i="1" smtClean="0">
                              <a:solidFill>
                                <a:srgbClr val="FFC000"/>
                              </a:solidFill>
                              <a:latin typeface="Cambria Math" panose="02040503050406030204" pitchFamily="18" charset="0"/>
                              <a:ea typeface="Cambria Math" panose="02040503050406030204" pitchFamily="18" charset="0"/>
                            </a:rPr>
                            <m:t>𝜇</m:t>
                          </m:r>
                        </m:e>
                        <m:sub>
                          <m:r>
                            <a:rPr lang="es-ES" b="0" i="1" smtClean="0">
                              <a:solidFill>
                                <a:srgbClr val="FFC000"/>
                              </a:solidFill>
                              <a:latin typeface="Cambria Math" panose="02040503050406030204" pitchFamily="18" charset="0"/>
                              <a:ea typeface="Cambria Math" panose="02040503050406030204" pitchFamily="18" charset="0"/>
                            </a:rPr>
                            <m:t>1</m:t>
                          </m:r>
                        </m:sub>
                      </m:sSub>
                      <m:r>
                        <a:rPr lang="es-ES" b="0" i="1" smtClean="0">
                          <a:solidFill>
                            <a:srgbClr val="FFC000"/>
                          </a:solidFill>
                          <a:latin typeface="Cambria Math" panose="02040503050406030204" pitchFamily="18" charset="0"/>
                          <a:ea typeface="Cambria Math" panose="02040503050406030204" pitchFamily="18" charset="0"/>
                        </a:rPr>
                        <m:t>,</m:t>
                      </m:r>
                      <m:sSub>
                        <m:sSubPr>
                          <m:ctrlPr>
                            <a:rPr lang="es-ES" b="0" i="1" smtClean="0">
                              <a:solidFill>
                                <a:srgbClr val="FFC000"/>
                              </a:solidFill>
                              <a:latin typeface="Cambria Math" panose="02040503050406030204" pitchFamily="18" charset="0"/>
                              <a:ea typeface="Cambria Math" panose="02040503050406030204" pitchFamily="18" charset="0"/>
                            </a:rPr>
                          </m:ctrlPr>
                        </m:sSubPr>
                        <m:e>
                          <m:r>
                            <m:rPr>
                              <m:sty m:val="p"/>
                            </m:rPr>
                            <a:rPr lang="es-ES" b="0" i="0" smtClean="0">
                              <a:solidFill>
                                <a:srgbClr val="FFC000"/>
                              </a:solidFill>
                              <a:latin typeface="Cambria Math" panose="02040503050406030204" pitchFamily="18" charset="0"/>
                              <a:ea typeface="Cambria Math" panose="02040503050406030204" pitchFamily="18" charset="0"/>
                            </a:rPr>
                            <m:t>Σ</m:t>
                          </m:r>
                        </m:e>
                        <m:sub>
                          <m:r>
                            <a:rPr lang="es-ES" b="0" i="1" smtClean="0">
                              <a:solidFill>
                                <a:srgbClr val="FFC000"/>
                              </a:solidFill>
                              <a:latin typeface="Cambria Math" panose="02040503050406030204" pitchFamily="18" charset="0"/>
                              <a:ea typeface="Cambria Math" panose="02040503050406030204" pitchFamily="18" charset="0"/>
                            </a:rPr>
                            <m:t>1</m:t>
                          </m:r>
                        </m:sub>
                      </m:sSub>
                      <m:r>
                        <a:rPr lang="es-ES" b="0" i="1" smtClean="0">
                          <a:solidFill>
                            <a:srgbClr val="FFC000"/>
                          </a:solidFill>
                          <a:latin typeface="Cambria Math" panose="02040503050406030204" pitchFamily="18" charset="0"/>
                          <a:ea typeface="Cambria Math" panose="02040503050406030204" pitchFamily="18" charset="0"/>
                        </a:rPr>
                        <m:t>)</m:t>
                      </m:r>
                    </m:oMath>
                  </m:oMathPara>
                </a14:m>
                <a:endParaRPr lang="es-CO" dirty="0">
                  <a:solidFill>
                    <a:srgbClr val="FFC000"/>
                  </a:solidFill>
                </a:endParaRPr>
              </a:p>
            </p:txBody>
          </p:sp>
        </mc:Choice>
        <mc:Fallback xmlns="">
          <p:sp>
            <p:nvSpPr>
              <p:cNvPr id="29" name="CuadroTexto 28">
                <a:extLst>
                  <a:ext uri="{FF2B5EF4-FFF2-40B4-BE49-F238E27FC236}">
                    <a16:creationId xmlns:a16="http://schemas.microsoft.com/office/drawing/2014/main" id="{8561B852-48FC-53CA-7222-63466B88CAF8}"/>
                  </a:ext>
                </a:extLst>
              </p:cNvPr>
              <p:cNvSpPr txBox="1">
                <a:spLocks noRot="1" noChangeAspect="1" noMove="1" noResize="1" noEditPoints="1" noAdjustHandles="1" noChangeArrowheads="1" noChangeShapeType="1" noTextEdit="1"/>
              </p:cNvSpPr>
              <p:nvPr/>
            </p:nvSpPr>
            <p:spPr>
              <a:xfrm>
                <a:off x="5089422" y="6012363"/>
                <a:ext cx="1046633" cy="276999"/>
              </a:xfrm>
              <a:prstGeom prst="rect">
                <a:avLst/>
              </a:prstGeom>
              <a:blipFill>
                <a:blip r:embed="rId3"/>
                <a:stretch>
                  <a:fillRect l="-4070" t="-6522" r="-6395" b="-28261"/>
                </a:stretch>
              </a:blipFill>
            </p:spPr>
            <p:txBody>
              <a:bodyPr/>
              <a:lstStyle/>
              <a:p>
                <a:r>
                  <a:rPr lang="es-CO">
                    <a:noFill/>
                  </a:rPr>
                  <a:t> </a:t>
                </a:r>
              </a:p>
            </p:txBody>
          </p:sp>
        </mc:Fallback>
      </mc:AlternateContent>
    </p:spTree>
    <p:extLst>
      <p:ext uri="{BB962C8B-B14F-4D97-AF65-F5344CB8AC3E}">
        <p14:creationId xmlns:p14="http://schemas.microsoft.com/office/powerpoint/2010/main" val="98760141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6294-38AF-938A-3165-10B8A5A73BA5}"/>
              </a:ext>
            </a:extLst>
          </p:cNvPr>
          <p:cNvSpPr>
            <a:spLocks noGrp="1"/>
          </p:cNvSpPr>
          <p:nvPr>
            <p:ph type="title"/>
          </p:nvPr>
        </p:nvSpPr>
        <p:spPr/>
        <p:txBody>
          <a:bodyPr>
            <a:normAutofit fontScale="90000"/>
          </a:bodyPr>
          <a:lstStyle/>
          <a:p>
            <a:pPr algn="ctr"/>
            <a:r>
              <a:rPr lang="es-ES" dirty="0"/>
              <a:t>Análisis de Componentes Principales (PCA)</a:t>
            </a:r>
            <a:endParaRPr lang="en-CO" dirty="0"/>
          </a:p>
        </p:txBody>
      </p:sp>
      <p:pic>
        <p:nvPicPr>
          <p:cNvPr id="4" name="Imagen 3">
            <a:extLst>
              <a:ext uri="{FF2B5EF4-FFF2-40B4-BE49-F238E27FC236}">
                <a16:creationId xmlns:a16="http://schemas.microsoft.com/office/drawing/2014/main" id="{D04F2DC4-47A4-E357-0079-A19C107B670D}"/>
              </a:ext>
            </a:extLst>
          </p:cNvPr>
          <p:cNvPicPr>
            <a:picLocks noChangeAspect="1"/>
          </p:cNvPicPr>
          <p:nvPr/>
        </p:nvPicPr>
        <p:blipFill>
          <a:blip r:embed="rId2"/>
          <a:stretch>
            <a:fillRect/>
          </a:stretch>
        </p:blipFill>
        <p:spPr>
          <a:xfrm>
            <a:off x="1780705" y="2659157"/>
            <a:ext cx="3991445" cy="3216901"/>
          </a:xfrm>
          <a:prstGeom prst="rect">
            <a:avLst/>
          </a:prstGeom>
        </p:spPr>
      </p:pic>
      <p:pic>
        <p:nvPicPr>
          <p:cNvPr id="5" name="Imagen 4">
            <a:extLst>
              <a:ext uri="{FF2B5EF4-FFF2-40B4-BE49-F238E27FC236}">
                <a16:creationId xmlns:a16="http://schemas.microsoft.com/office/drawing/2014/main" id="{FEBCCA9A-A0AE-52B8-E116-4C618DB2E459}"/>
              </a:ext>
            </a:extLst>
          </p:cNvPr>
          <p:cNvPicPr>
            <a:picLocks noChangeAspect="1"/>
          </p:cNvPicPr>
          <p:nvPr/>
        </p:nvPicPr>
        <p:blipFill>
          <a:blip r:embed="rId3"/>
          <a:stretch>
            <a:fillRect/>
          </a:stretch>
        </p:blipFill>
        <p:spPr>
          <a:xfrm>
            <a:off x="6419852" y="2659157"/>
            <a:ext cx="4172210" cy="3376478"/>
          </a:xfrm>
          <a:prstGeom prst="rect">
            <a:avLst/>
          </a:prstGeom>
        </p:spPr>
      </p:pic>
      <p:sp>
        <p:nvSpPr>
          <p:cNvPr id="3" name="Rectángulo 2">
            <a:extLst>
              <a:ext uri="{FF2B5EF4-FFF2-40B4-BE49-F238E27FC236}">
                <a16:creationId xmlns:a16="http://schemas.microsoft.com/office/drawing/2014/main" id="{11CFB984-719B-EB57-3A70-B86243723BE0}"/>
              </a:ext>
            </a:extLst>
          </p:cNvPr>
          <p:cNvSpPr/>
          <p:nvPr/>
        </p:nvSpPr>
        <p:spPr>
          <a:xfrm>
            <a:off x="2571750" y="4381500"/>
            <a:ext cx="838200" cy="94297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Rectángulo 5">
            <a:extLst>
              <a:ext uri="{FF2B5EF4-FFF2-40B4-BE49-F238E27FC236}">
                <a16:creationId xmlns:a16="http://schemas.microsoft.com/office/drawing/2014/main" id="{30647A31-62D6-F1F0-C715-1BEA1F351FBC}"/>
              </a:ext>
            </a:extLst>
          </p:cNvPr>
          <p:cNvSpPr/>
          <p:nvPr/>
        </p:nvSpPr>
        <p:spPr>
          <a:xfrm>
            <a:off x="8801100" y="3438525"/>
            <a:ext cx="1714500" cy="126682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98B2E54F-9BC9-44E0-0908-F0890D70E513}"/>
              </a:ext>
            </a:extLst>
          </p:cNvPr>
          <p:cNvSpPr/>
          <p:nvPr/>
        </p:nvSpPr>
        <p:spPr>
          <a:xfrm>
            <a:off x="7077074" y="3438525"/>
            <a:ext cx="1647563" cy="1266825"/>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8" name="Rectángulo 7">
            <a:extLst>
              <a:ext uri="{FF2B5EF4-FFF2-40B4-BE49-F238E27FC236}">
                <a16:creationId xmlns:a16="http://schemas.microsoft.com/office/drawing/2014/main" id="{C12D1813-4A6A-25CA-E8BD-42F235D2002C}"/>
              </a:ext>
            </a:extLst>
          </p:cNvPr>
          <p:cNvSpPr/>
          <p:nvPr/>
        </p:nvSpPr>
        <p:spPr>
          <a:xfrm>
            <a:off x="4381500" y="3586163"/>
            <a:ext cx="1333235" cy="1119188"/>
          </a:xfrm>
          <a:prstGeom prst="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extLst>
      <p:ext uri="{BB962C8B-B14F-4D97-AF65-F5344CB8AC3E}">
        <p14:creationId xmlns:p14="http://schemas.microsoft.com/office/powerpoint/2010/main" val="2265914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a:bodyPr>
          <a:lstStyle/>
          <a:p>
            <a:pPr algn="ctr"/>
            <a:r>
              <a:rPr lang="es-ES" dirty="0"/>
              <a:t>Algoritmo EM: </a:t>
            </a:r>
            <a:br>
              <a:rPr lang="es-ES" dirty="0"/>
            </a:br>
            <a:r>
              <a:rPr lang="es-ES" dirty="0"/>
              <a:t>2. Calcular la “Responsabilidad”</a:t>
            </a:r>
            <a:endParaRPr lang="en-CO" dirty="0"/>
          </a:p>
        </p:txBody>
      </p:sp>
      <p:grpSp>
        <p:nvGrpSpPr>
          <p:cNvPr id="27" name="Grupo 26">
            <a:extLst>
              <a:ext uri="{FF2B5EF4-FFF2-40B4-BE49-F238E27FC236}">
                <a16:creationId xmlns:a16="http://schemas.microsoft.com/office/drawing/2014/main" id="{2497F74D-A75B-76C4-2DFC-399FBFA19974}"/>
              </a:ext>
            </a:extLst>
          </p:cNvPr>
          <p:cNvGrpSpPr/>
          <p:nvPr/>
        </p:nvGrpSpPr>
        <p:grpSpPr>
          <a:xfrm>
            <a:off x="4149165" y="2533479"/>
            <a:ext cx="5178030" cy="4162595"/>
            <a:chOff x="4149165" y="2533479"/>
            <a:chExt cx="5178030" cy="4162595"/>
          </a:xfrm>
        </p:grpSpPr>
        <p:grpSp>
          <p:nvGrpSpPr>
            <p:cNvPr id="8" name="Grupo 7">
              <a:extLst>
                <a:ext uri="{FF2B5EF4-FFF2-40B4-BE49-F238E27FC236}">
                  <a16:creationId xmlns:a16="http://schemas.microsoft.com/office/drawing/2014/main" id="{B8863A91-2558-3CCB-9E7B-82081A5545AA}"/>
                </a:ext>
              </a:extLst>
            </p:cNvPr>
            <p:cNvGrpSpPr/>
            <p:nvPr/>
          </p:nvGrpSpPr>
          <p:grpSpPr>
            <a:xfrm rot="19989943">
              <a:off x="7571301" y="2533479"/>
              <a:ext cx="1755894" cy="2371725"/>
              <a:chOff x="3996765" y="4171949"/>
              <a:chExt cx="1003247" cy="2371725"/>
            </a:xfrm>
          </p:grpSpPr>
          <p:sp>
            <p:nvSpPr>
              <p:cNvPr id="3" name="Elipse 2">
                <a:extLst>
                  <a:ext uri="{FF2B5EF4-FFF2-40B4-BE49-F238E27FC236}">
                    <a16:creationId xmlns:a16="http://schemas.microsoft.com/office/drawing/2014/main" id="{9EEF5523-F378-51D8-F6D1-A3A10C6E8922}"/>
                  </a:ext>
                </a:extLst>
              </p:cNvPr>
              <p:cNvSpPr/>
              <p:nvPr/>
            </p:nvSpPr>
            <p:spPr>
              <a:xfrm rot="2229032">
                <a:off x="3996765" y="4171949"/>
                <a:ext cx="1003247" cy="237172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Elipse 3">
                <a:extLst>
                  <a:ext uri="{FF2B5EF4-FFF2-40B4-BE49-F238E27FC236}">
                    <a16:creationId xmlns:a16="http://schemas.microsoft.com/office/drawing/2014/main" id="{94D07C8E-CEBE-2456-427B-3E433886A6FB}"/>
                  </a:ext>
                </a:extLst>
              </p:cNvPr>
              <p:cNvSpPr/>
              <p:nvPr/>
            </p:nvSpPr>
            <p:spPr>
              <a:xfrm rot="2229032">
                <a:off x="4083080" y="4491700"/>
                <a:ext cx="760397" cy="179761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Elipse 5">
                <a:extLst>
                  <a:ext uri="{FF2B5EF4-FFF2-40B4-BE49-F238E27FC236}">
                    <a16:creationId xmlns:a16="http://schemas.microsoft.com/office/drawing/2014/main" id="{F14D9CE5-7A21-93C1-CEAC-8679AA03A926}"/>
                  </a:ext>
                </a:extLst>
              </p:cNvPr>
              <p:cNvSpPr/>
              <p:nvPr/>
            </p:nvSpPr>
            <p:spPr>
              <a:xfrm rot="2229032">
                <a:off x="4201915" y="4816880"/>
                <a:ext cx="492516" cy="116433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Elipse 6">
                <a:extLst>
                  <a:ext uri="{FF2B5EF4-FFF2-40B4-BE49-F238E27FC236}">
                    <a16:creationId xmlns:a16="http://schemas.microsoft.com/office/drawing/2014/main" id="{8142C0A6-D1ED-DFC2-5521-AED667298E5A}"/>
                  </a:ext>
                </a:extLst>
              </p:cNvPr>
              <p:cNvSpPr/>
              <p:nvPr/>
            </p:nvSpPr>
            <p:spPr>
              <a:xfrm rot="2229032">
                <a:off x="4292083" y="5049312"/>
                <a:ext cx="295904" cy="69953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9" name="Grupo 8">
              <a:extLst>
                <a:ext uri="{FF2B5EF4-FFF2-40B4-BE49-F238E27FC236}">
                  <a16:creationId xmlns:a16="http://schemas.microsoft.com/office/drawing/2014/main" id="{D69D613F-A41A-4DD6-720D-9E4403D61BCF}"/>
                </a:ext>
              </a:extLst>
            </p:cNvPr>
            <p:cNvGrpSpPr/>
            <p:nvPr/>
          </p:nvGrpSpPr>
          <p:grpSpPr>
            <a:xfrm>
              <a:off x="4149165" y="4324349"/>
              <a:ext cx="1003247" cy="2371725"/>
              <a:chOff x="3996765" y="4171949"/>
              <a:chExt cx="1003247" cy="2371725"/>
            </a:xfrm>
          </p:grpSpPr>
          <p:sp>
            <p:nvSpPr>
              <p:cNvPr id="10" name="Elipse 9">
                <a:extLst>
                  <a:ext uri="{FF2B5EF4-FFF2-40B4-BE49-F238E27FC236}">
                    <a16:creationId xmlns:a16="http://schemas.microsoft.com/office/drawing/2014/main" id="{33E6BD73-CD3C-D96F-8781-5A55A3280EA9}"/>
                  </a:ext>
                </a:extLst>
              </p:cNvPr>
              <p:cNvSpPr/>
              <p:nvPr/>
            </p:nvSpPr>
            <p:spPr>
              <a:xfrm rot="2229032">
                <a:off x="3996765" y="4171949"/>
                <a:ext cx="1003247" cy="237172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a:extLst>
                  <a:ext uri="{FF2B5EF4-FFF2-40B4-BE49-F238E27FC236}">
                    <a16:creationId xmlns:a16="http://schemas.microsoft.com/office/drawing/2014/main" id="{F8679F22-2E41-B824-4923-A04D38AF0CF5}"/>
                  </a:ext>
                </a:extLst>
              </p:cNvPr>
              <p:cNvSpPr/>
              <p:nvPr/>
            </p:nvSpPr>
            <p:spPr>
              <a:xfrm rot="2229032">
                <a:off x="4083080" y="4491700"/>
                <a:ext cx="760397" cy="1797616"/>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Elipse 11">
                <a:extLst>
                  <a:ext uri="{FF2B5EF4-FFF2-40B4-BE49-F238E27FC236}">
                    <a16:creationId xmlns:a16="http://schemas.microsoft.com/office/drawing/2014/main" id="{23684F59-A5A1-C767-7127-FF60266E83F5}"/>
                  </a:ext>
                </a:extLst>
              </p:cNvPr>
              <p:cNvSpPr/>
              <p:nvPr/>
            </p:nvSpPr>
            <p:spPr>
              <a:xfrm rot="2229032">
                <a:off x="4201915" y="4816880"/>
                <a:ext cx="492516" cy="1164331"/>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Elipse 25">
                <a:extLst>
                  <a:ext uri="{FF2B5EF4-FFF2-40B4-BE49-F238E27FC236}">
                    <a16:creationId xmlns:a16="http://schemas.microsoft.com/office/drawing/2014/main" id="{6BA7898C-532E-AA9A-EAC9-69732238B0EE}"/>
                  </a:ext>
                </a:extLst>
              </p:cNvPr>
              <p:cNvSpPr/>
              <p:nvPr/>
            </p:nvSpPr>
            <p:spPr>
              <a:xfrm rot="2229032">
                <a:off x="4292083" y="5049312"/>
                <a:ext cx="295904" cy="699531"/>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sp>
        <p:nvSpPr>
          <p:cNvPr id="5" name="AutoShape 2">
            <a:extLst>
              <a:ext uri="{FF2B5EF4-FFF2-40B4-BE49-F238E27FC236}">
                <a16:creationId xmlns:a16="http://schemas.microsoft.com/office/drawing/2014/main" id="{B3DAABDD-700B-2DED-5BC2-543D650CB28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3" name="Elipse 12">
            <a:extLst>
              <a:ext uri="{FF2B5EF4-FFF2-40B4-BE49-F238E27FC236}">
                <a16:creationId xmlns:a16="http://schemas.microsoft.com/office/drawing/2014/main" id="{E43FD5E6-A027-03BE-C345-1E0E09BEB67E}"/>
              </a:ext>
            </a:extLst>
          </p:cNvPr>
          <p:cNvSpPr/>
          <p:nvPr/>
        </p:nvSpPr>
        <p:spPr>
          <a:xfrm>
            <a:off x="3209924" y="5476874"/>
            <a:ext cx="238125" cy="2381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4" name="Elipse 13">
            <a:extLst>
              <a:ext uri="{FF2B5EF4-FFF2-40B4-BE49-F238E27FC236}">
                <a16:creationId xmlns:a16="http://schemas.microsoft.com/office/drawing/2014/main" id="{5CD24EAF-8423-2FDA-19D9-B35B30C28739}"/>
              </a:ext>
            </a:extLst>
          </p:cNvPr>
          <p:cNvSpPr/>
          <p:nvPr/>
        </p:nvSpPr>
        <p:spPr>
          <a:xfrm>
            <a:off x="4210049" y="5357811"/>
            <a:ext cx="238125" cy="2381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5" name="Elipse 14">
            <a:extLst>
              <a:ext uri="{FF2B5EF4-FFF2-40B4-BE49-F238E27FC236}">
                <a16:creationId xmlns:a16="http://schemas.microsoft.com/office/drawing/2014/main" id="{78FF858B-C4D5-C882-4F0C-C696A2AF28B4}"/>
              </a:ext>
            </a:extLst>
          </p:cNvPr>
          <p:cNvSpPr/>
          <p:nvPr/>
        </p:nvSpPr>
        <p:spPr>
          <a:xfrm>
            <a:off x="4962524" y="4786311"/>
            <a:ext cx="238125" cy="2381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6" name="Elipse 15">
            <a:extLst>
              <a:ext uri="{FF2B5EF4-FFF2-40B4-BE49-F238E27FC236}">
                <a16:creationId xmlns:a16="http://schemas.microsoft.com/office/drawing/2014/main" id="{19D9A1C4-6812-F1C2-5046-A3AF90E97412}"/>
              </a:ext>
            </a:extLst>
          </p:cNvPr>
          <p:cNvSpPr/>
          <p:nvPr/>
        </p:nvSpPr>
        <p:spPr>
          <a:xfrm>
            <a:off x="5783757" y="4352070"/>
            <a:ext cx="238125" cy="23812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7" name="Elipse 16">
            <a:extLst>
              <a:ext uri="{FF2B5EF4-FFF2-40B4-BE49-F238E27FC236}">
                <a16:creationId xmlns:a16="http://schemas.microsoft.com/office/drawing/2014/main" id="{55DFCC6D-7207-6957-FDBF-9DAB75A4687F}"/>
              </a:ext>
            </a:extLst>
          </p:cNvPr>
          <p:cNvSpPr/>
          <p:nvPr/>
        </p:nvSpPr>
        <p:spPr>
          <a:xfrm>
            <a:off x="6593382" y="3990120"/>
            <a:ext cx="238125" cy="2381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8" name="Elipse 17">
            <a:extLst>
              <a:ext uri="{FF2B5EF4-FFF2-40B4-BE49-F238E27FC236}">
                <a16:creationId xmlns:a16="http://schemas.microsoft.com/office/drawing/2014/main" id="{6B824C1E-D560-CB05-2D36-639353D59101}"/>
              </a:ext>
            </a:extLst>
          </p:cNvPr>
          <p:cNvSpPr/>
          <p:nvPr/>
        </p:nvSpPr>
        <p:spPr>
          <a:xfrm>
            <a:off x="7336332" y="3837718"/>
            <a:ext cx="238125" cy="23812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9" name="Elipse 18">
            <a:extLst>
              <a:ext uri="{FF2B5EF4-FFF2-40B4-BE49-F238E27FC236}">
                <a16:creationId xmlns:a16="http://schemas.microsoft.com/office/drawing/2014/main" id="{578AB55F-7DBE-072D-9A89-531E645F1D16}"/>
              </a:ext>
            </a:extLst>
          </p:cNvPr>
          <p:cNvSpPr/>
          <p:nvPr/>
        </p:nvSpPr>
        <p:spPr>
          <a:xfrm>
            <a:off x="8155482" y="3429000"/>
            <a:ext cx="238125" cy="23812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0" name="Elipse 19">
            <a:extLst>
              <a:ext uri="{FF2B5EF4-FFF2-40B4-BE49-F238E27FC236}">
                <a16:creationId xmlns:a16="http://schemas.microsoft.com/office/drawing/2014/main" id="{93563E69-81D5-68B1-D1CF-EF4123C0DB7A}"/>
              </a:ext>
            </a:extLst>
          </p:cNvPr>
          <p:cNvSpPr/>
          <p:nvPr/>
        </p:nvSpPr>
        <p:spPr>
          <a:xfrm>
            <a:off x="8688882" y="3157537"/>
            <a:ext cx="238125" cy="23812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1" name="Elipse 20">
            <a:extLst>
              <a:ext uri="{FF2B5EF4-FFF2-40B4-BE49-F238E27FC236}">
                <a16:creationId xmlns:a16="http://schemas.microsoft.com/office/drawing/2014/main" id="{40F5405E-C078-9245-F5F3-ABFFD1485885}"/>
              </a:ext>
            </a:extLst>
          </p:cNvPr>
          <p:cNvSpPr/>
          <p:nvPr/>
        </p:nvSpPr>
        <p:spPr>
          <a:xfrm>
            <a:off x="5111202" y="3889248"/>
            <a:ext cx="238125" cy="238125"/>
          </a:xfrm>
          <a:prstGeom prst="ellipse">
            <a:avLst/>
          </a:prstGeom>
          <a:solidFill>
            <a:srgbClr val="FF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2" name="Elipse 21">
            <a:extLst>
              <a:ext uri="{FF2B5EF4-FFF2-40B4-BE49-F238E27FC236}">
                <a16:creationId xmlns:a16="http://schemas.microsoft.com/office/drawing/2014/main" id="{7380E705-B288-0282-F304-D5BB18B53889}"/>
              </a:ext>
            </a:extLst>
          </p:cNvPr>
          <p:cNvSpPr/>
          <p:nvPr/>
        </p:nvSpPr>
        <p:spPr>
          <a:xfrm>
            <a:off x="5760984" y="3548062"/>
            <a:ext cx="238125" cy="238125"/>
          </a:xfrm>
          <a:prstGeom prst="ellipse">
            <a:avLst/>
          </a:prstGeom>
          <a:solidFill>
            <a:srgbClr val="CC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3" name="Elipse 22">
            <a:extLst>
              <a:ext uri="{FF2B5EF4-FFF2-40B4-BE49-F238E27FC236}">
                <a16:creationId xmlns:a16="http://schemas.microsoft.com/office/drawing/2014/main" id="{0560C92A-80EF-2F43-AFAB-97859ECC9E4C}"/>
              </a:ext>
            </a:extLst>
          </p:cNvPr>
          <p:cNvSpPr/>
          <p:nvPr/>
        </p:nvSpPr>
        <p:spPr>
          <a:xfrm>
            <a:off x="5664694" y="5091538"/>
            <a:ext cx="238125" cy="238125"/>
          </a:xfrm>
          <a:prstGeom prst="ellipse">
            <a:avLst/>
          </a:prstGeom>
          <a:solidFill>
            <a:srgbClr val="FF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4" name="Elipse 23">
            <a:extLst>
              <a:ext uri="{FF2B5EF4-FFF2-40B4-BE49-F238E27FC236}">
                <a16:creationId xmlns:a16="http://schemas.microsoft.com/office/drawing/2014/main" id="{8F267A51-4742-0F32-218D-447CFF76AE9C}"/>
              </a:ext>
            </a:extLst>
          </p:cNvPr>
          <p:cNvSpPr/>
          <p:nvPr/>
        </p:nvSpPr>
        <p:spPr>
          <a:xfrm>
            <a:off x="6593382" y="4753589"/>
            <a:ext cx="238125" cy="238125"/>
          </a:xfrm>
          <a:prstGeom prst="ellipse">
            <a:avLst/>
          </a:prstGeom>
          <a:solidFill>
            <a:srgbClr val="CC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C0E5278B-7840-6915-3B80-22BC78FC9F99}"/>
                  </a:ext>
                </a:extLst>
              </p:cNvPr>
              <p:cNvSpPr txBox="1"/>
              <p:nvPr/>
            </p:nvSpPr>
            <p:spPr>
              <a:xfrm>
                <a:off x="9445222" y="2866965"/>
                <a:ext cx="10572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solidFill>
                            <a:srgbClr val="00B050"/>
                          </a:solidFill>
                          <a:latin typeface="Cambria Math" panose="02040503050406030204" pitchFamily="18" charset="0"/>
                          <a:ea typeface="Cambria Math" panose="02040503050406030204" pitchFamily="18" charset="0"/>
                        </a:rPr>
                        <m:t>𝒩</m:t>
                      </m:r>
                      <m:r>
                        <a:rPr lang="es-ES" b="0" i="1" smtClean="0">
                          <a:solidFill>
                            <a:srgbClr val="00B050"/>
                          </a:solidFill>
                          <a:latin typeface="Cambria Math" panose="02040503050406030204" pitchFamily="18" charset="0"/>
                          <a:ea typeface="Cambria Math" panose="02040503050406030204" pitchFamily="18" charset="0"/>
                        </a:rPr>
                        <m:t>(</m:t>
                      </m:r>
                      <m:sSub>
                        <m:sSubPr>
                          <m:ctrlPr>
                            <a:rPr lang="es-ES" b="0" i="1" smtClean="0">
                              <a:solidFill>
                                <a:srgbClr val="00B050"/>
                              </a:solidFill>
                              <a:latin typeface="Cambria Math" panose="02040503050406030204" pitchFamily="18" charset="0"/>
                              <a:ea typeface="Cambria Math" panose="02040503050406030204" pitchFamily="18" charset="0"/>
                            </a:rPr>
                          </m:ctrlPr>
                        </m:sSubPr>
                        <m:e>
                          <m:r>
                            <a:rPr lang="es-ES" b="0" i="1" smtClean="0">
                              <a:solidFill>
                                <a:srgbClr val="00B050"/>
                              </a:solidFill>
                              <a:latin typeface="Cambria Math" panose="02040503050406030204" pitchFamily="18" charset="0"/>
                              <a:ea typeface="Cambria Math" panose="02040503050406030204" pitchFamily="18" charset="0"/>
                            </a:rPr>
                            <m:t>𝜇</m:t>
                          </m:r>
                        </m:e>
                        <m:sub>
                          <m:r>
                            <a:rPr lang="es-ES" b="0" i="1" smtClean="0">
                              <a:solidFill>
                                <a:srgbClr val="00B050"/>
                              </a:solidFill>
                              <a:latin typeface="Cambria Math" panose="02040503050406030204" pitchFamily="18" charset="0"/>
                              <a:ea typeface="Cambria Math" panose="02040503050406030204" pitchFamily="18" charset="0"/>
                            </a:rPr>
                            <m:t>2</m:t>
                          </m:r>
                        </m:sub>
                      </m:sSub>
                      <m:r>
                        <a:rPr lang="es-ES" b="0" i="1" smtClean="0">
                          <a:solidFill>
                            <a:srgbClr val="00B050"/>
                          </a:solidFill>
                          <a:latin typeface="Cambria Math" panose="02040503050406030204" pitchFamily="18" charset="0"/>
                          <a:ea typeface="Cambria Math" panose="02040503050406030204" pitchFamily="18" charset="0"/>
                        </a:rPr>
                        <m:t>,</m:t>
                      </m:r>
                      <m:sSub>
                        <m:sSubPr>
                          <m:ctrlPr>
                            <a:rPr lang="es-ES" b="0" i="1" smtClean="0">
                              <a:solidFill>
                                <a:srgbClr val="00B050"/>
                              </a:solidFill>
                              <a:latin typeface="Cambria Math" panose="02040503050406030204" pitchFamily="18" charset="0"/>
                              <a:ea typeface="Cambria Math" panose="02040503050406030204" pitchFamily="18" charset="0"/>
                            </a:rPr>
                          </m:ctrlPr>
                        </m:sSubPr>
                        <m:e>
                          <m:r>
                            <m:rPr>
                              <m:sty m:val="p"/>
                            </m:rPr>
                            <a:rPr lang="es-ES" b="0" i="0" smtClean="0">
                              <a:solidFill>
                                <a:srgbClr val="00B050"/>
                              </a:solidFill>
                              <a:latin typeface="Cambria Math" panose="02040503050406030204" pitchFamily="18" charset="0"/>
                              <a:ea typeface="Cambria Math" panose="02040503050406030204" pitchFamily="18" charset="0"/>
                            </a:rPr>
                            <m:t>Σ</m:t>
                          </m:r>
                        </m:e>
                        <m:sub>
                          <m:r>
                            <a:rPr lang="es-ES" b="0" i="1" smtClean="0">
                              <a:solidFill>
                                <a:srgbClr val="00B050"/>
                              </a:solidFill>
                              <a:latin typeface="Cambria Math" panose="02040503050406030204" pitchFamily="18" charset="0"/>
                              <a:ea typeface="Cambria Math" panose="02040503050406030204" pitchFamily="18" charset="0"/>
                            </a:rPr>
                            <m:t>2</m:t>
                          </m:r>
                        </m:sub>
                      </m:sSub>
                      <m:r>
                        <a:rPr lang="es-ES" b="0" i="1" smtClean="0">
                          <a:solidFill>
                            <a:srgbClr val="00B050"/>
                          </a:solidFill>
                          <a:latin typeface="Cambria Math" panose="02040503050406030204" pitchFamily="18" charset="0"/>
                          <a:ea typeface="Cambria Math" panose="02040503050406030204" pitchFamily="18" charset="0"/>
                        </a:rPr>
                        <m:t>)</m:t>
                      </m:r>
                    </m:oMath>
                  </m:oMathPara>
                </a14:m>
                <a:endParaRPr lang="es-CO" dirty="0">
                  <a:solidFill>
                    <a:srgbClr val="00B050"/>
                  </a:solidFill>
                </a:endParaRPr>
              </a:p>
            </p:txBody>
          </p:sp>
        </mc:Choice>
        <mc:Fallback xmlns="">
          <p:sp>
            <p:nvSpPr>
              <p:cNvPr id="28" name="CuadroTexto 27">
                <a:extLst>
                  <a:ext uri="{FF2B5EF4-FFF2-40B4-BE49-F238E27FC236}">
                    <a16:creationId xmlns:a16="http://schemas.microsoft.com/office/drawing/2014/main" id="{C0E5278B-7840-6915-3B80-22BC78FC9F99}"/>
                  </a:ext>
                </a:extLst>
              </p:cNvPr>
              <p:cNvSpPr txBox="1">
                <a:spLocks noRot="1" noChangeAspect="1" noMove="1" noResize="1" noEditPoints="1" noAdjustHandles="1" noChangeArrowheads="1" noChangeShapeType="1" noTextEdit="1"/>
              </p:cNvSpPr>
              <p:nvPr/>
            </p:nvSpPr>
            <p:spPr>
              <a:xfrm>
                <a:off x="9445222" y="2866965"/>
                <a:ext cx="1057277" cy="276999"/>
              </a:xfrm>
              <a:prstGeom prst="rect">
                <a:avLst/>
              </a:prstGeom>
              <a:blipFill>
                <a:blip r:embed="rId2"/>
                <a:stretch>
                  <a:fillRect l="-3448" t="-6522" r="-6322" b="-2826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8561B852-48FC-53CA-7222-63466B88CAF8}"/>
                  </a:ext>
                </a:extLst>
              </p:cNvPr>
              <p:cNvSpPr txBox="1"/>
              <p:nvPr/>
            </p:nvSpPr>
            <p:spPr>
              <a:xfrm>
                <a:off x="5089422" y="6012363"/>
                <a:ext cx="10466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solidFill>
                            <a:srgbClr val="FFC000"/>
                          </a:solidFill>
                          <a:latin typeface="Cambria Math" panose="02040503050406030204" pitchFamily="18" charset="0"/>
                          <a:ea typeface="Cambria Math" panose="02040503050406030204" pitchFamily="18" charset="0"/>
                        </a:rPr>
                        <m:t>𝒩</m:t>
                      </m:r>
                      <m:r>
                        <a:rPr lang="es-ES" b="0" i="1" smtClean="0">
                          <a:solidFill>
                            <a:srgbClr val="FFC000"/>
                          </a:solidFill>
                          <a:latin typeface="Cambria Math" panose="02040503050406030204" pitchFamily="18" charset="0"/>
                          <a:ea typeface="Cambria Math" panose="02040503050406030204" pitchFamily="18" charset="0"/>
                        </a:rPr>
                        <m:t>(</m:t>
                      </m:r>
                      <m:sSub>
                        <m:sSubPr>
                          <m:ctrlPr>
                            <a:rPr lang="es-ES" b="0" i="1" smtClean="0">
                              <a:solidFill>
                                <a:srgbClr val="FFC000"/>
                              </a:solidFill>
                              <a:latin typeface="Cambria Math" panose="02040503050406030204" pitchFamily="18" charset="0"/>
                              <a:ea typeface="Cambria Math" panose="02040503050406030204" pitchFamily="18" charset="0"/>
                            </a:rPr>
                          </m:ctrlPr>
                        </m:sSubPr>
                        <m:e>
                          <m:r>
                            <a:rPr lang="es-ES" b="0" i="1" smtClean="0">
                              <a:solidFill>
                                <a:srgbClr val="FFC000"/>
                              </a:solidFill>
                              <a:latin typeface="Cambria Math" panose="02040503050406030204" pitchFamily="18" charset="0"/>
                              <a:ea typeface="Cambria Math" panose="02040503050406030204" pitchFamily="18" charset="0"/>
                            </a:rPr>
                            <m:t>𝜇</m:t>
                          </m:r>
                        </m:e>
                        <m:sub>
                          <m:r>
                            <a:rPr lang="es-ES" b="0" i="1" smtClean="0">
                              <a:solidFill>
                                <a:srgbClr val="FFC000"/>
                              </a:solidFill>
                              <a:latin typeface="Cambria Math" panose="02040503050406030204" pitchFamily="18" charset="0"/>
                              <a:ea typeface="Cambria Math" panose="02040503050406030204" pitchFamily="18" charset="0"/>
                            </a:rPr>
                            <m:t>1</m:t>
                          </m:r>
                        </m:sub>
                      </m:sSub>
                      <m:r>
                        <a:rPr lang="es-ES" b="0" i="1" smtClean="0">
                          <a:solidFill>
                            <a:srgbClr val="FFC000"/>
                          </a:solidFill>
                          <a:latin typeface="Cambria Math" panose="02040503050406030204" pitchFamily="18" charset="0"/>
                          <a:ea typeface="Cambria Math" panose="02040503050406030204" pitchFamily="18" charset="0"/>
                        </a:rPr>
                        <m:t>,</m:t>
                      </m:r>
                      <m:sSub>
                        <m:sSubPr>
                          <m:ctrlPr>
                            <a:rPr lang="es-ES" b="0" i="1" smtClean="0">
                              <a:solidFill>
                                <a:srgbClr val="FFC000"/>
                              </a:solidFill>
                              <a:latin typeface="Cambria Math" panose="02040503050406030204" pitchFamily="18" charset="0"/>
                              <a:ea typeface="Cambria Math" panose="02040503050406030204" pitchFamily="18" charset="0"/>
                            </a:rPr>
                          </m:ctrlPr>
                        </m:sSubPr>
                        <m:e>
                          <m:r>
                            <m:rPr>
                              <m:sty m:val="p"/>
                            </m:rPr>
                            <a:rPr lang="es-ES" b="0" i="0" smtClean="0">
                              <a:solidFill>
                                <a:srgbClr val="FFC000"/>
                              </a:solidFill>
                              <a:latin typeface="Cambria Math" panose="02040503050406030204" pitchFamily="18" charset="0"/>
                              <a:ea typeface="Cambria Math" panose="02040503050406030204" pitchFamily="18" charset="0"/>
                            </a:rPr>
                            <m:t>Σ</m:t>
                          </m:r>
                        </m:e>
                        <m:sub>
                          <m:r>
                            <a:rPr lang="es-ES" b="0" i="1" smtClean="0">
                              <a:solidFill>
                                <a:srgbClr val="FFC000"/>
                              </a:solidFill>
                              <a:latin typeface="Cambria Math" panose="02040503050406030204" pitchFamily="18" charset="0"/>
                              <a:ea typeface="Cambria Math" panose="02040503050406030204" pitchFamily="18" charset="0"/>
                            </a:rPr>
                            <m:t>1</m:t>
                          </m:r>
                        </m:sub>
                      </m:sSub>
                      <m:r>
                        <a:rPr lang="es-ES" b="0" i="1" smtClean="0">
                          <a:solidFill>
                            <a:srgbClr val="FFC000"/>
                          </a:solidFill>
                          <a:latin typeface="Cambria Math" panose="02040503050406030204" pitchFamily="18" charset="0"/>
                          <a:ea typeface="Cambria Math" panose="02040503050406030204" pitchFamily="18" charset="0"/>
                        </a:rPr>
                        <m:t>)</m:t>
                      </m:r>
                    </m:oMath>
                  </m:oMathPara>
                </a14:m>
                <a:endParaRPr lang="es-CO" dirty="0">
                  <a:solidFill>
                    <a:srgbClr val="FFC000"/>
                  </a:solidFill>
                </a:endParaRPr>
              </a:p>
            </p:txBody>
          </p:sp>
        </mc:Choice>
        <mc:Fallback xmlns="">
          <p:sp>
            <p:nvSpPr>
              <p:cNvPr id="29" name="CuadroTexto 28">
                <a:extLst>
                  <a:ext uri="{FF2B5EF4-FFF2-40B4-BE49-F238E27FC236}">
                    <a16:creationId xmlns:a16="http://schemas.microsoft.com/office/drawing/2014/main" id="{8561B852-48FC-53CA-7222-63466B88CAF8}"/>
                  </a:ext>
                </a:extLst>
              </p:cNvPr>
              <p:cNvSpPr txBox="1">
                <a:spLocks noRot="1" noChangeAspect="1" noMove="1" noResize="1" noEditPoints="1" noAdjustHandles="1" noChangeArrowheads="1" noChangeShapeType="1" noTextEdit="1"/>
              </p:cNvSpPr>
              <p:nvPr/>
            </p:nvSpPr>
            <p:spPr>
              <a:xfrm>
                <a:off x="5089422" y="6012363"/>
                <a:ext cx="1046633" cy="276999"/>
              </a:xfrm>
              <a:prstGeom prst="rect">
                <a:avLst/>
              </a:prstGeom>
              <a:blipFill>
                <a:blip r:embed="rId3"/>
                <a:stretch>
                  <a:fillRect l="-4070" t="-6522" r="-6395" b="-28261"/>
                </a:stretch>
              </a:blipFill>
            </p:spPr>
            <p:txBody>
              <a:bodyPr/>
              <a:lstStyle/>
              <a:p>
                <a:r>
                  <a:rPr lang="es-CO">
                    <a:noFill/>
                  </a:rPr>
                  <a:t> </a:t>
                </a:r>
              </a:p>
            </p:txBody>
          </p:sp>
        </mc:Fallback>
      </mc:AlternateContent>
    </p:spTree>
    <p:extLst>
      <p:ext uri="{BB962C8B-B14F-4D97-AF65-F5344CB8AC3E}">
        <p14:creationId xmlns:p14="http://schemas.microsoft.com/office/powerpoint/2010/main" val="347468686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a:bodyPr>
          <a:lstStyle/>
          <a:p>
            <a:pPr algn="ctr"/>
            <a:r>
              <a:rPr lang="es-ES" dirty="0"/>
              <a:t>Algoritmo EM: </a:t>
            </a:r>
            <a:br>
              <a:rPr lang="es-ES" dirty="0"/>
            </a:br>
            <a:r>
              <a:rPr lang="es-ES" dirty="0"/>
              <a:t>2. Calcular la “Responsabilidad”</a:t>
            </a:r>
            <a:endParaRPr lang="en-CO" dirty="0"/>
          </a:p>
        </p:txBody>
      </p:sp>
      <mc:AlternateContent xmlns:mc="http://schemas.openxmlformats.org/markup-compatibility/2006" xmlns:a14="http://schemas.microsoft.com/office/drawing/2010/main">
        <mc:Choice Requires="a14">
          <p:sp>
            <p:nvSpPr>
              <p:cNvPr id="25" name="CuadroTexto 24">
                <a:extLst>
                  <a:ext uri="{FF2B5EF4-FFF2-40B4-BE49-F238E27FC236}">
                    <a16:creationId xmlns:a16="http://schemas.microsoft.com/office/drawing/2014/main" id="{E0E1FD63-98BD-0A00-3AEC-E812EB5B6D98}"/>
                  </a:ext>
                </a:extLst>
              </p:cNvPr>
              <p:cNvSpPr txBox="1"/>
              <p:nvPr/>
            </p:nvSpPr>
            <p:spPr>
              <a:xfrm>
                <a:off x="2005012" y="2697389"/>
                <a:ext cx="8181974" cy="254197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4000" b="0" i="1" smtClean="0">
                              <a:latin typeface="Cambria Math" panose="02040503050406030204" pitchFamily="18" charset="0"/>
                            </a:rPr>
                          </m:ctrlPr>
                        </m:sSubPr>
                        <m:e>
                          <m:r>
                            <a:rPr lang="es-ES" sz="4000" b="0" i="1" smtClean="0">
                              <a:latin typeface="Cambria Math" panose="02040503050406030204" pitchFamily="18" charset="0"/>
                            </a:rPr>
                            <m:t>𝑟</m:t>
                          </m:r>
                        </m:e>
                        <m:sub>
                          <m:r>
                            <a:rPr lang="es-ES" sz="4000" b="0" i="1" smtClean="0">
                              <a:latin typeface="Cambria Math" panose="02040503050406030204" pitchFamily="18" charset="0"/>
                            </a:rPr>
                            <m:t>𝑖𝑘</m:t>
                          </m:r>
                        </m:sub>
                      </m:sSub>
                      <m:r>
                        <a:rPr lang="es-ES" sz="4000" b="0" i="1" smtClean="0">
                          <a:latin typeface="Cambria Math" panose="02040503050406030204" pitchFamily="18" charset="0"/>
                        </a:rPr>
                        <m:t>=</m:t>
                      </m:r>
                      <m:f>
                        <m:fPr>
                          <m:ctrlPr>
                            <a:rPr lang="es-ES" sz="4000" b="0" i="1" smtClean="0">
                              <a:latin typeface="Cambria Math" panose="02040503050406030204" pitchFamily="18" charset="0"/>
                            </a:rPr>
                          </m:ctrlPr>
                        </m:fPr>
                        <m:num>
                          <m:sSub>
                            <m:sSubPr>
                              <m:ctrlPr>
                                <a:rPr lang="es-ES" sz="4000" b="0" i="1" smtClean="0">
                                  <a:latin typeface="Cambria Math" panose="02040503050406030204" pitchFamily="18" charset="0"/>
                                </a:rPr>
                              </m:ctrlPr>
                            </m:sSubPr>
                            <m:e>
                              <m:r>
                                <a:rPr lang="es-ES" sz="4000" b="0" i="1" smtClean="0">
                                  <a:latin typeface="Cambria Math" panose="02040503050406030204" pitchFamily="18" charset="0"/>
                                </a:rPr>
                                <m:t>𝜋</m:t>
                              </m:r>
                            </m:e>
                            <m:sub>
                              <m:r>
                                <a:rPr lang="es-ES" sz="4000" b="0" i="1" smtClean="0">
                                  <a:latin typeface="Cambria Math" panose="02040503050406030204" pitchFamily="18" charset="0"/>
                                </a:rPr>
                                <m:t>𝑘</m:t>
                              </m:r>
                            </m:sub>
                          </m:sSub>
                          <m:r>
                            <a:rPr lang="es-ES" sz="4000" i="1">
                              <a:latin typeface="Cambria Math" panose="02040503050406030204" pitchFamily="18" charset="0"/>
                              <a:ea typeface="Cambria Math" panose="02040503050406030204" pitchFamily="18" charset="0"/>
                            </a:rPr>
                            <m:t>𝒩</m:t>
                          </m:r>
                          <m:r>
                            <a:rPr lang="es-ES" sz="4000" i="1">
                              <a:latin typeface="Cambria Math" panose="02040503050406030204" pitchFamily="18" charset="0"/>
                              <a:ea typeface="Cambria Math" panose="02040503050406030204" pitchFamily="18" charset="0"/>
                            </a:rPr>
                            <m:t>(</m:t>
                          </m:r>
                          <m:sSub>
                            <m:sSubPr>
                              <m:ctrlPr>
                                <a:rPr lang="es-ES" sz="4000" i="1">
                                  <a:latin typeface="Cambria Math" panose="02040503050406030204" pitchFamily="18" charset="0"/>
                                  <a:ea typeface="Cambria Math" panose="02040503050406030204" pitchFamily="18" charset="0"/>
                                </a:rPr>
                              </m:ctrlPr>
                            </m:sSubPr>
                            <m:e>
                              <m:r>
                                <a:rPr lang="es-ES" sz="4000" i="1">
                                  <a:latin typeface="Cambria Math" panose="02040503050406030204" pitchFamily="18" charset="0"/>
                                  <a:ea typeface="Cambria Math" panose="02040503050406030204" pitchFamily="18" charset="0"/>
                                </a:rPr>
                                <m:t>𝑥</m:t>
                              </m:r>
                            </m:e>
                            <m:sub>
                              <m:r>
                                <a:rPr lang="es-ES" sz="4000" i="1">
                                  <a:latin typeface="Cambria Math" panose="02040503050406030204" pitchFamily="18" charset="0"/>
                                  <a:ea typeface="Cambria Math" panose="02040503050406030204" pitchFamily="18" charset="0"/>
                                </a:rPr>
                                <m:t>𝑖</m:t>
                              </m:r>
                            </m:sub>
                          </m:sSub>
                          <m:r>
                            <a:rPr lang="es-ES" sz="4000" i="1">
                              <a:latin typeface="Cambria Math" panose="02040503050406030204" pitchFamily="18" charset="0"/>
                              <a:ea typeface="Cambria Math" panose="02040503050406030204" pitchFamily="18" charset="0"/>
                            </a:rPr>
                            <m:t>|</m:t>
                          </m:r>
                          <m:sSub>
                            <m:sSubPr>
                              <m:ctrlPr>
                                <a:rPr lang="es-ES" sz="4000" i="1">
                                  <a:latin typeface="Cambria Math" panose="02040503050406030204" pitchFamily="18" charset="0"/>
                                  <a:ea typeface="Cambria Math" panose="02040503050406030204" pitchFamily="18" charset="0"/>
                                </a:rPr>
                              </m:ctrlPr>
                            </m:sSubPr>
                            <m:e>
                              <m:r>
                                <a:rPr lang="es-ES" sz="4000" i="1">
                                  <a:latin typeface="Cambria Math" panose="02040503050406030204" pitchFamily="18" charset="0"/>
                                  <a:ea typeface="Cambria Math" panose="02040503050406030204" pitchFamily="18" charset="0"/>
                                </a:rPr>
                                <m:t>𝜇</m:t>
                              </m:r>
                            </m:e>
                            <m:sub>
                              <m:r>
                                <a:rPr lang="es-ES" sz="4000" i="1">
                                  <a:latin typeface="Cambria Math" panose="02040503050406030204" pitchFamily="18" charset="0"/>
                                  <a:ea typeface="Cambria Math" panose="02040503050406030204" pitchFamily="18" charset="0"/>
                                </a:rPr>
                                <m:t>𝑘</m:t>
                              </m:r>
                            </m:sub>
                          </m:sSub>
                          <m:r>
                            <a:rPr lang="es-ES" sz="4000" i="1">
                              <a:latin typeface="Cambria Math" panose="02040503050406030204" pitchFamily="18" charset="0"/>
                              <a:ea typeface="Cambria Math" panose="02040503050406030204" pitchFamily="18" charset="0"/>
                            </a:rPr>
                            <m:t>,</m:t>
                          </m:r>
                          <m:sSub>
                            <m:sSubPr>
                              <m:ctrlPr>
                                <a:rPr lang="es-ES" sz="4000" i="1">
                                  <a:latin typeface="Cambria Math" panose="02040503050406030204" pitchFamily="18" charset="0"/>
                                  <a:ea typeface="Cambria Math" panose="02040503050406030204" pitchFamily="18" charset="0"/>
                                </a:rPr>
                              </m:ctrlPr>
                            </m:sSubPr>
                            <m:e>
                              <m:r>
                                <m:rPr>
                                  <m:sty m:val="p"/>
                                </m:rPr>
                                <a:rPr lang="es-ES" sz="4000">
                                  <a:latin typeface="Cambria Math" panose="02040503050406030204" pitchFamily="18" charset="0"/>
                                  <a:ea typeface="Cambria Math" panose="02040503050406030204" pitchFamily="18" charset="0"/>
                                </a:rPr>
                                <m:t>Σ</m:t>
                              </m:r>
                            </m:e>
                            <m:sub>
                              <m:r>
                                <a:rPr lang="es-ES" sz="4000" i="1">
                                  <a:latin typeface="Cambria Math" panose="02040503050406030204" pitchFamily="18" charset="0"/>
                                  <a:ea typeface="Cambria Math" panose="02040503050406030204" pitchFamily="18" charset="0"/>
                                </a:rPr>
                                <m:t>𝑘</m:t>
                              </m:r>
                            </m:sub>
                          </m:sSub>
                          <m:r>
                            <a:rPr lang="es-ES" sz="4000" b="0" i="1" smtClean="0">
                              <a:latin typeface="Cambria Math" panose="02040503050406030204" pitchFamily="18" charset="0"/>
                              <a:ea typeface="Cambria Math" panose="02040503050406030204" pitchFamily="18" charset="0"/>
                            </a:rPr>
                            <m:t>)</m:t>
                          </m:r>
                        </m:num>
                        <m:den>
                          <m:nary>
                            <m:naryPr>
                              <m:chr m:val="∑"/>
                              <m:ctrlPr>
                                <a:rPr lang="es-ES" sz="4000" b="0" i="1" smtClean="0">
                                  <a:latin typeface="Cambria Math" panose="02040503050406030204" pitchFamily="18" charset="0"/>
                                </a:rPr>
                              </m:ctrlPr>
                            </m:naryPr>
                            <m:sub>
                              <m:r>
                                <m:rPr>
                                  <m:brk m:alnAt="23"/>
                                </m:rPr>
                                <a:rPr lang="es-ES" sz="4000" b="0" i="1" smtClean="0">
                                  <a:latin typeface="Cambria Math" panose="02040503050406030204" pitchFamily="18" charset="0"/>
                                </a:rPr>
                                <m:t>𝑘</m:t>
                              </m:r>
                              <m:r>
                                <a:rPr lang="es-ES" sz="4000" b="0" i="1" smtClean="0">
                                  <a:latin typeface="Cambria Math" panose="02040503050406030204" pitchFamily="18" charset="0"/>
                                </a:rPr>
                                <m:t>=1</m:t>
                              </m:r>
                            </m:sub>
                            <m:sup>
                              <m:r>
                                <a:rPr lang="es-ES" sz="4000" b="0" i="1" smtClean="0">
                                  <a:latin typeface="Cambria Math" panose="02040503050406030204" pitchFamily="18" charset="0"/>
                                </a:rPr>
                                <m:t>𝐾</m:t>
                              </m:r>
                            </m:sup>
                            <m:e>
                              <m:sSub>
                                <m:sSubPr>
                                  <m:ctrlPr>
                                    <a:rPr lang="es-ES" sz="4000" b="0" i="1" smtClean="0">
                                      <a:latin typeface="Cambria Math" panose="02040503050406030204" pitchFamily="18" charset="0"/>
                                    </a:rPr>
                                  </m:ctrlPr>
                                </m:sSubPr>
                                <m:e>
                                  <m:r>
                                    <a:rPr lang="es-ES" sz="4000" b="0" i="1" smtClean="0">
                                      <a:latin typeface="Cambria Math" panose="02040503050406030204" pitchFamily="18" charset="0"/>
                                    </a:rPr>
                                    <m:t>𝜋</m:t>
                                  </m:r>
                                </m:e>
                                <m:sub>
                                  <m:r>
                                    <a:rPr lang="es-ES" sz="4000" b="0" i="1" smtClean="0">
                                      <a:latin typeface="Cambria Math" panose="02040503050406030204" pitchFamily="18" charset="0"/>
                                    </a:rPr>
                                    <m:t>𝑘</m:t>
                                  </m:r>
                                </m:sub>
                              </m:sSub>
                              <m:r>
                                <a:rPr lang="es-ES" sz="4000" b="0" i="1" smtClean="0">
                                  <a:latin typeface="Cambria Math" panose="02040503050406030204" pitchFamily="18" charset="0"/>
                                  <a:ea typeface="Cambria Math" panose="02040503050406030204" pitchFamily="18" charset="0"/>
                                </a:rPr>
                                <m:t>𝒩</m:t>
                              </m:r>
                              <m:r>
                                <a:rPr lang="es-ES" sz="4000" b="0" i="1" smtClean="0">
                                  <a:latin typeface="Cambria Math" panose="02040503050406030204" pitchFamily="18" charset="0"/>
                                  <a:ea typeface="Cambria Math" panose="02040503050406030204" pitchFamily="18" charset="0"/>
                                </a:rPr>
                                <m:t>(</m:t>
                              </m:r>
                              <m:sSub>
                                <m:sSubPr>
                                  <m:ctrlPr>
                                    <a:rPr lang="es-ES" sz="4000" b="0" i="1" smtClean="0">
                                      <a:latin typeface="Cambria Math" panose="02040503050406030204" pitchFamily="18" charset="0"/>
                                      <a:ea typeface="Cambria Math" panose="02040503050406030204" pitchFamily="18" charset="0"/>
                                    </a:rPr>
                                  </m:ctrlPr>
                                </m:sSubPr>
                                <m:e>
                                  <m:r>
                                    <a:rPr lang="es-ES" sz="4000" b="0" i="1" smtClean="0">
                                      <a:latin typeface="Cambria Math" panose="02040503050406030204" pitchFamily="18" charset="0"/>
                                      <a:ea typeface="Cambria Math" panose="02040503050406030204" pitchFamily="18" charset="0"/>
                                    </a:rPr>
                                    <m:t>𝑥</m:t>
                                  </m:r>
                                </m:e>
                                <m:sub>
                                  <m:r>
                                    <a:rPr lang="es-ES" sz="4000" b="0" i="1" smtClean="0">
                                      <a:latin typeface="Cambria Math" panose="02040503050406030204" pitchFamily="18" charset="0"/>
                                      <a:ea typeface="Cambria Math" panose="02040503050406030204" pitchFamily="18" charset="0"/>
                                    </a:rPr>
                                    <m:t>𝑖</m:t>
                                  </m:r>
                                </m:sub>
                              </m:sSub>
                              <m:r>
                                <a:rPr lang="es-ES" sz="4000" b="0" i="1" smtClean="0">
                                  <a:latin typeface="Cambria Math" panose="02040503050406030204" pitchFamily="18" charset="0"/>
                                  <a:ea typeface="Cambria Math" panose="02040503050406030204" pitchFamily="18" charset="0"/>
                                </a:rPr>
                                <m:t>|</m:t>
                              </m:r>
                              <m:sSub>
                                <m:sSubPr>
                                  <m:ctrlPr>
                                    <a:rPr lang="es-ES" sz="4000" b="0" i="1" smtClean="0">
                                      <a:latin typeface="Cambria Math" panose="02040503050406030204" pitchFamily="18" charset="0"/>
                                      <a:ea typeface="Cambria Math" panose="02040503050406030204" pitchFamily="18" charset="0"/>
                                    </a:rPr>
                                  </m:ctrlPr>
                                </m:sSubPr>
                                <m:e>
                                  <m:r>
                                    <a:rPr lang="es-ES" sz="4000" b="0" i="1" smtClean="0">
                                      <a:latin typeface="Cambria Math" panose="02040503050406030204" pitchFamily="18" charset="0"/>
                                      <a:ea typeface="Cambria Math" panose="02040503050406030204" pitchFamily="18" charset="0"/>
                                    </a:rPr>
                                    <m:t>𝜇</m:t>
                                  </m:r>
                                </m:e>
                                <m:sub>
                                  <m:r>
                                    <a:rPr lang="es-ES" sz="4000" b="0" i="1" smtClean="0">
                                      <a:latin typeface="Cambria Math" panose="02040503050406030204" pitchFamily="18" charset="0"/>
                                      <a:ea typeface="Cambria Math" panose="02040503050406030204" pitchFamily="18" charset="0"/>
                                    </a:rPr>
                                    <m:t>𝑘</m:t>
                                  </m:r>
                                </m:sub>
                              </m:sSub>
                              <m:r>
                                <a:rPr lang="es-ES" sz="4000" b="0" i="1" smtClean="0">
                                  <a:latin typeface="Cambria Math" panose="02040503050406030204" pitchFamily="18" charset="0"/>
                                  <a:ea typeface="Cambria Math" panose="02040503050406030204" pitchFamily="18" charset="0"/>
                                </a:rPr>
                                <m:t>,</m:t>
                              </m:r>
                              <m:sSub>
                                <m:sSubPr>
                                  <m:ctrlPr>
                                    <a:rPr lang="es-ES" sz="4000" b="0" i="1" smtClean="0">
                                      <a:latin typeface="Cambria Math" panose="02040503050406030204" pitchFamily="18" charset="0"/>
                                      <a:ea typeface="Cambria Math" panose="02040503050406030204" pitchFamily="18" charset="0"/>
                                    </a:rPr>
                                  </m:ctrlPr>
                                </m:sSubPr>
                                <m:e>
                                  <m:r>
                                    <m:rPr>
                                      <m:sty m:val="p"/>
                                    </m:rPr>
                                    <a:rPr lang="es-ES" sz="4000" b="0" i="0" smtClean="0">
                                      <a:latin typeface="Cambria Math" panose="02040503050406030204" pitchFamily="18" charset="0"/>
                                      <a:ea typeface="Cambria Math" panose="02040503050406030204" pitchFamily="18" charset="0"/>
                                    </a:rPr>
                                    <m:t>Σ</m:t>
                                  </m:r>
                                </m:e>
                                <m:sub>
                                  <m:r>
                                    <a:rPr lang="es-ES" sz="4000" b="0" i="1" smtClean="0">
                                      <a:latin typeface="Cambria Math" panose="02040503050406030204" pitchFamily="18" charset="0"/>
                                      <a:ea typeface="Cambria Math" panose="02040503050406030204" pitchFamily="18" charset="0"/>
                                    </a:rPr>
                                    <m:t>𝑘</m:t>
                                  </m:r>
                                </m:sub>
                              </m:sSub>
                              <m:r>
                                <a:rPr lang="es-ES" sz="4000" b="0" i="1" smtClean="0">
                                  <a:latin typeface="Cambria Math" panose="02040503050406030204" pitchFamily="18" charset="0"/>
                                  <a:ea typeface="Cambria Math" panose="02040503050406030204" pitchFamily="18" charset="0"/>
                                </a:rPr>
                                <m:t>)</m:t>
                              </m:r>
                            </m:e>
                          </m:nary>
                        </m:den>
                      </m:f>
                    </m:oMath>
                  </m:oMathPara>
                </a14:m>
                <a:endParaRPr lang="es-CO" sz="4000" dirty="0"/>
              </a:p>
              <a:p>
                <a:pPr/>
                <a14:m>
                  <m:oMathPara xmlns:m="http://schemas.openxmlformats.org/officeDocument/2006/math">
                    <m:oMathParaPr>
                      <m:jc m:val="centerGroup"/>
                    </m:oMathParaPr>
                    <m:oMath xmlns:m="http://schemas.openxmlformats.org/officeDocument/2006/math">
                      <m:sSub>
                        <m:sSubPr>
                          <m:ctrlPr>
                            <a:rPr lang="es-ES" sz="2800" b="0" i="1" smtClean="0">
                              <a:latin typeface="Cambria Math" panose="02040503050406030204" pitchFamily="18" charset="0"/>
                            </a:rPr>
                          </m:ctrlPr>
                        </m:sSubPr>
                        <m:e>
                          <m:r>
                            <a:rPr lang="es-ES" sz="2800" b="0" i="1" smtClean="0">
                              <a:latin typeface="Cambria Math" panose="02040503050406030204" pitchFamily="18" charset="0"/>
                            </a:rPr>
                            <m:t>𝑟</m:t>
                          </m:r>
                        </m:e>
                        <m:sub>
                          <m:r>
                            <a:rPr lang="es-ES" sz="2800" b="0" i="1" smtClean="0">
                              <a:latin typeface="Cambria Math" panose="02040503050406030204" pitchFamily="18" charset="0"/>
                            </a:rPr>
                            <m:t>𝑖𝑘</m:t>
                          </m:r>
                        </m:sub>
                      </m:sSub>
                      <m:r>
                        <a:rPr lang="es-ES" sz="2800" b="0" i="1" smtClean="0">
                          <a:latin typeface="Cambria Math" panose="02040503050406030204" pitchFamily="18" charset="0"/>
                        </a:rPr>
                        <m:t>≥0 </m:t>
                      </m:r>
                      <m:r>
                        <m:rPr>
                          <m:lit/>
                        </m:rPr>
                        <a:rPr lang="es-ES" sz="2800" i="1">
                          <a:latin typeface="Cambria Math" panose="02040503050406030204" pitchFamily="18" charset="0"/>
                          <a:ea typeface="Cambria Math" panose="02040503050406030204" pitchFamily="18" charset="0"/>
                        </a:rPr>
                        <m:t>∧</m:t>
                      </m:r>
                      <m:nary>
                        <m:naryPr>
                          <m:chr m:val="∑"/>
                          <m:ctrlPr>
                            <a:rPr lang="es-ES" sz="2800" b="0" i="1" smtClean="0">
                              <a:latin typeface="Cambria Math" panose="02040503050406030204" pitchFamily="18" charset="0"/>
                              <a:ea typeface="Cambria Math" panose="02040503050406030204" pitchFamily="18" charset="0"/>
                            </a:rPr>
                          </m:ctrlPr>
                        </m:naryPr>
                        <m:sub>
                          <m:r>
                            <a:rPr lang="es-ES" sz="2800" b="0" i="1" smtClean="0">
                              <a:latin typeface="Cambria Math" panose="02040503050406030204" pitchFamily="18" charset="0"/>
                              <a:ea typeface="Cambria Math" panose="02040503050406030204" pitchFamily="18" charset="0"/>
                            </a:rPr>
                            <m:t>𝑘</m:t>
                          </m:r>
                          <m:r>
                            <a:rPr lang="es-ES" sz="2800" b="0" i="1" smtClean="0">
                              <a:latin typeface="Cambria Math" panose="02040503050406030204" pitchFamily="18" charset="0"/>
                              <a:ea typeface="Cambria Math" panose="02040503050406030204" pitchFamily="18" charset="0"/>
                            </a:rPr>
                            <m:t>=1</m:t>
                          </m:r>
                        </m:sub>
                        <m:sup>
                          <m:r>
                            <a:rPr lang="es-ES" sz="2800" b="0" i="1" smtClean="0">
                              <a:latin typeface="Cambria Math" panose="02040503050406030204" pitchFamily="18" charset="0"/>
                              <a:ea typeface="Cambria Math" panose="02040503050406030204" pitchFamily="18" charset="0"/>
                            </a:rPr>
                            <m:t>𝐾</m:t>
                          </m:r>
                        </m:sup>
                        <m:e>
                          <m:sSub>
                            <m:sSubPr>
                              <m:ctrlPr>
                                <a:rPr lang="es-ES" sz="2800" b="0" i="1" smtClean="0">
                                  <a:latin typeface="Cambria Math" panose="02040503050406030204" pitchFamily="18" charset="0"/>
                                  <a:ea typeface="Cambria Math" panose="02040503050406030204" pitchFamily="18" charset="0"/>
                                </a:rPr>
                              </m:ctrlPr>
                            </m:sSubPr>
                            <m:e>
                              <m:r>
                                <a:rPr lang="es-ES" sz="2800" b="0" i="1" smtClean="0">
                                  <a:latin typeface="Cambria Math" panose="02040503050406030204" pitchFamily="18" charset="0"/>
                                  <a:ea typeface="Cambria Math" panose="02040503050406030204" pitchFamily="18" charset="0"/>
                                </a:rPr>
                                <m:t>𝑟</m:t>
                              </m:r>
                            </m:e>
                            <m:sub>
                              <m:r>
                                <a:rPr lang="es-ES" sz="2800" b="0" i="1" smtClean="0">
                                  <a:latin typeface="Cambria Math" panose="02040503050406030204" pitchFamily="18" charset="0"/>
                                  <a:ea typeface="Cambria Math" panose="02040503050406030204" pitchFamily="18" charset="0"/>
                                </a:rPr>
                                <m:t>𝑖𝑘</m:t>
                              </m:r>
                            </m:sub>
                          </m:sSub>
                          <m:r>
                            <a:rPr lang="es-ES" sz="2800" b="0" i="1" smtClean="0">
                              <a:latin typeface="Cambria Math" panose="02040503050406030204" pitchFamily="18" charset="0"/>
                              <a:ea typeface="Cambria Math" panose="02040503050406030204" pitchFamily="18" charset="0"/>
                            </a:rPr>
                            <m:t>=1</m:t>
                          </m:r>
                        </m:e>
                      </m:nary>
                    </m:oMath>
                  </m:oMathPara>
                </a14:m>
                <a:endParaRPr lang="es-CO" sz="2800" dirty="0"/>
              </a:p>
            </p:txBody>
          </p:sp>
        </mc:Choice>
        <mc:Fallback xmlns="">
          <p:sp>
            <p:nvSpPr>
              <p:cNvPr id="25" name="CuadroTexto 24">
                <a:extLst>
                  <a:ext uri="{FF2B5EF4-FFF2-40B4-BE49-F238E27FC236}">
                    <a16:creationId xmlns:a16="http://schemas.microsoft.com/office/drawing/2014/main" id="{E0E1FD63-98BD-0A00-3AEC-E812EB5B6D98}"/>
                  </a:ext>
                </a:extLst>
              </p:cNvPr>
              <p:cNvSpPr txBox="1">
                <a:spLocks noRot="1" noChangeAspect="1" noMove="1" noResize="1" noEditPoints="1" noAdjustHandles="1" noChangeArrowheads="1" noChangeShapeType="1" noTextEdit="1"/>
              </p:cNvSpPr>
              <p:nvPr/>
            </p:nvSpPr>
            <p:spPr>
              <a:xfrm>
                <a:off x="2005012" y="2697389"/>
                <a:ext cx="8181974" cy="2541978"/>
              </a:xfrm>
              <a:prstGeom prst="rect">
                <a:avLst/>
              </a:prstGeom>
              <a:blipFill>
                <a:blip r:embed="rId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33" name="CuadroTexto 32">
                <a:extLst>
                  <a:ext uri="{FF2B5EF4-FFF2-40B4-BE49-F238E27FC236}">
                    <a16:creationId xmlns:a16="http://schemas.microsoft.com/office/drawing/2014/main" id="{C99CE4D0-F28B-0A39-89CF-7DABD05CEC3A}"/>
                  </a:ext>
                </a:extLst>
              </p:cNvPr>
              <p:cNvSpPr txBox="1"/>
              <p:nvPr/>
            </p:nvSpPr>
            <p:spPr>
              <a:xfrm>
                <a:off x="852005" y="5479087"/>
                <a:ext cx="10487989" cy="646331"/>
              </a:xfrm>
              <a:prstGeom prst="rect">
                <a:avLst/>
              </a:prstGeom>
              <a:noFill/>
            </p:spPr>
            <p:txBody>
              <a:bodyPr wrap="square">
                <a:spAutoFit/>
              </a:bodyPr>
              <a:lstStyle/>
              <a:p>
                <a:pPr algn="ctr"/>
                <a14:m>
                  <m:oMath xmlns:m="http://schemas.openxmlformats.org/officeDocument/2006/math">
                    <m:sSub>
                      <m:sSubPr>
                        <m:ctrlPr>
                          <a:rPr lang="es-ES" sz="1800" b="0" i="1" smtClean="0">
                            <a:latin typeface="Cambria Math" panose="02040503050406030204" pitchFamily="18" charset="0"/>
                          </a:rPr>
                        </m:ctrlPr>
                      </m:sSubPr>
                      <m:e>
                        <m:r>
                          <a:rPr lang="es-ES" sz="1800" b="0" i="1" smtClean="0">
                            <a:latin typeface="Cambria Math" panose="02040503050406030204" pitchFamily="18" charset="0"/>
                          </a:rPr>
                          <m:t>𝑟</m:t>
                        </m:r>
                      </m:e>
                      <m:sub>
                        <m:r>
                          <a:rPr lang="es-ES" sz="1800" b="0" i="1" smtClean="0">
                            <a:latin typeface="Cambria Math" panose="02040503050406030204" pitchFamily="18" charset="0"/>
                          </a:rPr>
                          <m:t>𝑖𝑘</m:t>
                        </m:r>
                      </m:sub>
                    </m:sSub>
                    <m:r>
                      <a:rPr lang="es-ES" sz="1800" b="0" i="1" smtClean="0">
                        <a:latin typeface="Cambria Math" panose="02040503050406030204" pitchFamily="18" charset="0"/>
                      </a:rPr>
                      <m:t> </m:t>
                    </m:r>
                  </m:oMath>
                </a14:m>
                <a:r>
                  <a:rPr lang="es-ES" dirty="0"/>
                  <a:t> representa la probabilidad de que esa observación </a:t>
                </a:r>
                <a14:m>
                  <m:oMath xmlns:m="http://schemas.openxmlformats.org/officeDocument/2006/math">
                    <m:sSub>
                      <m:sSubPr>
                        <m:ctrlPr>
                          <a:rPr lang="es-ES" i="1">
                            <a:latin typeface="Cambria Math" panose="02040503050406030204" pitchFamily="18" charset="0"/>
                            <a:ea typeface="Cambria Math" panose="02040503050406030204" pitchFamily="18" charset="0"/>
                          </a:rPr>
                        </m:ctrlPr>
                      </m:sSubPr>
                      <m:e>
                        <m:r>
                          <a:rPr lang="es-ES" i="1">
                            <a:latin typeface="Cambria Math" panose="02040503050406030204" pitchFamily="18" charset="0"/>
                            <a:ea typeface="Cambria Math" panose="02040503050406030204" pitchFamily="18" charset="0"/>
                          </a:rPr>
                          <m:t>𝑥</m:t>
                        </m:r>
                      </m:e>
                      <m:sub>
                        <m:r>
                          <a:rPr lang="es-ES" i="1">
                            <a:latin typeface="Cambria Math" panose="02040503050406030204" pitchFamily="18" charset="0"/>
                            <a:ea typeface="Cambria Math" panose="02040503050406030204" pitchFamily="18" charset="0"/>
                          </a:rPr>
                          <m:t>𝑖</m:t>
                        </m:r>
                      </m:sub>
                    </m:sSub>
                    <m:r>
                      <a:rPr lang="es-ES" i="1">
                        <a:latin typeface="Cambria Math" panose="02040503050406030204" pitchFamily="18" charset="0"/>
                        <a:ea typeface="Cambria Math" panose="02040503050406030204" pitchFamily="18" charset="0"/>
                      </a:rPr>
                      <m:t> </m:t>
                    </m:r>
                  </m:oMath>
                </a14:m>
                <a:r>
                  <a:rPr lang="es-ES" dirty="0"/>
                  <a:t> haya sido generada por el k-</a:t>
                </a:r>
                <a:r>
                  <a:rPr lang="es-ES" dirty="0" err="1"/>
                  <a:t>ésimo</a:t>
                </a:r>
                <a:r>
                  <a:rPr lang="es-ES" dirty="0"/>
                  <a:t> componente de la mezcla.</a:t>
                </a:r>
                <a:endParaRPr lang="es-CO" dirty="0"/>
              </a:p>
            </p:txBody>
          </p:sp>
        </mc:Choice>
        <mc:Fallback xmlns="">
          <p:sp>
            <p:nvSpPr>
              <p:cNvPr id="33" name="CuadroTexto 32">
                <a:extLst>
                  <a:ext uri="{FF2B5EF4-FFF2-40B4-BE49-F238E27FC236}">
                    <a16:creationId xmlns:a16="http://schemas.microsoft.com/office/drawing/2014/main" id="{C99CE4D0-F28B-0A39-89CF-7DABD05CEC3A}"/>
                  </a:ext>
                </a:extLst>
              </p:cNvPr>
              <p:cNvSpPr txBox="1">
                <a:spLocks noRot="1" noChangeAspect="1" noMove="1" noResize="1" noEditPoints="1" noAdjustHandles="1" noChangeArrowheads="1" noChangeShapeType="1" noTextEdit="1"/>
              </p:cNvSpPr>
              <p:nvPr/>
            </p:nvSpPr>
            <p:spPr>
              <a:xfrm>
                <a:off x="852005" y="5479087"/>
                <a:ext cx="10487989" cy="646331"/>
              </a:xfrm>
              <a:prstGeom prst="rect">
                <a:avLst/>
              </a:prstGeom>
              <a:blipFill>
                <a:blip r:embed="rId3"/>
                <a:stretch>
                  <a:fillRect t="-3774" r="-349" b="-15094"/>
                </a:stretch>
              </a:blipFill>
            </p:spPr>
            <p:txBody>
              <a:bodyPr/>
              <a:lstStyle/>
              <a:p>
                <a:r>
                  <a:rPr lang="es-CO">
                    <a:noFill/>
                  </a:rPr>
                  <a:t> </a:t>
                </a:r>
              </a:p>
            </p:txBody>
          </p:sp>
        </mc:Fallback>
      </mc:AlternateContent>
    </p:spTree>
    <p:extLst>
      <p:ext uri="{BB962C8B-B14F-4D97-AF65-F5344CB8AC3E}">
        <p14:creationId xmlns:p14="http://schemas.microsoft.com/office/powerpoint/2010/main" val="169578534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a:bodyPr>
          <a:lstStyle/>
          <a:p>
            <a:pPr algn="ctr"/>
            <a:r>
              <a:rPr lang="es-ES" dirty="0"/>
              <a:t>Algoritmo EM: </a:t>
            </a:r>
            <a:br>
              <a:rPr lang="es-ES" dirty="0"/>
            </a:br>
            <a:r>
              <a:rPr lang="es-ES" dirty="0"/>
              <a:t>2. Calcular la “Responsabilidad”</a:t>
            </a:r>
            <a:endParaRPr lang="en-CO" dirty="0"/>
          </a:p>
        </p:txBody>
      </p:sp>
      <p:grpSp>
        <p:nvGrpSpPr>
          <p:cNvPr id="30" name="Grupo 29">
            <a:extLst>
              <a:ext uri="{FF2B5EF4-FFF2-40B4-BE49-F238E27FC236}">
                <a16:creationId xmlns:a16="http://schemas.microsoft.com/office/drawing/2014/main" id="{D4801575-7C7D-1A66-6186-A0AEA2C61551}"/>
              </a:ext>
            </a:extLst>
          </p:cNvPr>
          <p:cNvGrpSpPr/>
          <p:nvPr/>
        </p:nvGrpSpPr>
        <p:grpSpPr>
          <a:xfrm>
            <a:off x="971549" y="2523955"/>
            <a:ext cx="7292575" cy="4162595"/>
            <a:chOff x="3209924" y="2533479"/>
            <a:chExt cx="7292575" cy="4162595"/>
          </a:xfrm>
        </p:grpSpPr>
        <p:grpSp>
          <p:nvGrpSpPr>
            <p:cNvPr id="27" name="Grupo 26">
              <a:extLst>
                <a:ext uri="{FF2B5EF4-FFF2-40B4-BE49-F238E27FC236}">
                  <a16:creationId xmlns:a16="http://schemas.microsoft.com/office/drawing/2014/main" id="{2497F74D-A75B-76C4-2DFC-399FBFA19974}"/>
                </a:ext>
              </a:extLst>
            </p:cNvPr>
            <p:cNvGrpSpPr/>
            <p:nvPr/>
          </p:nvGrpSpPr>
          <p:grpSpPr>
            <a:xfrm>
              <a:off x="4149165" y="2533479"/>
              <a:ext cx="5178030" cy="4162595"/>
              <a:chOff x="4149165" y="2533479"/>
              <a:chExt cx="5178030" cy="4162595"/>
            </a:xfrm>
          </p:grpSpPr>
          <p:grpSp>
            <p:nvGrpSpPr>
              <p:cNvPr id="8" name="Grupo 7">
                <a:extLst>
                  <a:ext uri="{FF2B5EF4-FFF2-40B4-BE49-F238E27FC236}">
                    <a16:creationId xmlns:a16="http://schemas.microsoft.com/office/drawing/2014/main" id="{B8863A91-2558-3CCB-9E7B-82081A5545AA}"/>
                  </a:ext>
                </a:extLst>
              </p:cNvPr>
              <p:cNvGrpSpPr/>
              <p:nvPr/>
            </p:nvGrpSpPr>
            <p:grpSpPr>
              <a:xfrm rot="19989943">
                <a:off x="7571301" y="2533479"/>
                <a:ext cx="1755894" cy="2371725"/>
                <a:chOff x="3996765" y="4171949"/>
                <a:chExt cx="1003247" cy="2371725"/>
              </a:xfrm>
            </p:grpSpPr>
            <p:sp>
              <p:nvSpPr>
                <p:cNvPr id="3" name="Elipse 2">
                  <a:extLst>
                    <a:ext uri="{FF2B5EF4-FFF2-40B4-BE49-F238E27FC236}">
                      <a16:creationId xmlns:a16="http://schemas.microsoft.com/office/drawing/2014/main" id="{9EEF5523-F378-51D8-F6D1-A3A10C6E8922}"/>
                    </a:ext>
                  </a:extLst>
                </p:cNvPr>
                <p:cNvSpPr/>
                <p:nvPr/>
              </p:nvSpPr>
              <p:spPr>
                <a:xfrm rot="2229032">
                  <a:off x="3996765" y="4171949"/>
                  <a:ext cx="1003247" cy="237172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 name="Elipse 3">
                  <a:extLst>
                    <a:ext uri="{FF2B5EF4-FFF2-40B4-BE49-F238E27FC236}">
                      <a16:creationId xmlns:a16="http://schemas.microsoft.com/office/drawing/2014/main" id="{94D07C8E-CEBE-2456-427B-3E433886A6FB}"/>
                    </a:ext>
                  </a:extLst>
                </p:cNvPr>
                <p:cNvSpPr/>
                <p:nvPr/>
              </p:nvSpPr>
              <p:spPr>
                <a:xfrm rot="2229032">
                  <a:off x="4083080" y="4491700"/>
                  <a:ext cx="760397" cy="179761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6" name="Elipse 5">
                  <a:extLst>
                    <a:ext uri="{FF2B5EF4-FFF2-40B4-BE49-F238E27FC236}">
                      <a16:creationId xmlns:a16="http://schemas.microsoft.com/office/drawing/2014/main" id="{F14D9CE5-7A21-93C1-CEAC-8679AA03A926}"/>
                    </a:ext>
                  </a:extLst>
                </p:cNvPr>
                <p:cNvSpPr/>
                <p:nvPr/>
              </p:nvSpPr>
              <p:spPr>
                <a:xfrm rot="2229032">
                  <a:off x="4201915" y="4816880"/>
                  <a:ext cx="492516" cy="116433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Elipse 6">
                  <a:extLst>
                    <a:ext uri="{FF2B5EF4-FFF2-40B4-BE49-F238E27FC236}">
                      <a16:creationId xmlns:a16="http://schemas.microsoft.com/office/drawing/2014/main" id="{8142C0A6-D1ED-DFC2-5521-AED667298E5A}"/>
                    </a:ext>
                  </a:extLst>
                </p:cNvPr>
                <p:cNvSpPr/>
                <p:nvPr/>
              </p:nvSpPr>
              <p:spPr>
                <a:xfrm rot="2229032">
                  <a:off x="4292083" y="5049312"/>
                  <a:ext cx="295904" cy="69953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9" name="Grupo 8">
                <a:extLst>
                  <a:ext uri="{FF2B5EF4-FFF2-40B4-BE49-F238E27FC236}">
                    <a16:creationId xmlns:a16="http://schemas.microsoft.com/office/drawing/2014/main" id="{D69D613F-A41A-4DD6-720D-9E4403D61BCF}"/>
                  </a:ext>
                </a:extLst>
              </p:cNvPr>
              <p:cNvGrpSpPr/>
              <p:nvPr/>
            </p:nvGrpSpPr>
            <p:grpSpPr>
              <a:xfrm>
                <a:off x="4149165" y="4324349"/>
                <a:ext cx="1003247" cy="2371725"/>
                <a:chOff x="3996765" y="4171949"/>
                <a:chExt cx="1003247" cy="2371725"/>
              </a:xfrm>
            </p:grpSpPr>
            <p:sp>
              <p:nvSpPr>
                <p:cNvPr id="10" name="Elipse 9">
                  <a:extLst>
                    <a:ext uri="{FF2B5EF4-FFF2-40B4-BE49-F238E27FC236}">
                      <a16:creationId xmlns:a16="http://schemas.microsoft.com/office/drawing/2014/main" id="{33E6BD73-CD3C-D96F-8781-5A55A3280EA9}"/>
                    </a:ext>
                  </a:extLst>
                </p:cNvPr>
                <p:cNvSpPr/>
                <p:nvPr/>
              </p:nvSpPr>
              <p:spPr>
                <a:xfrm rot="2229032">
                  <a:off x="3996765" y="4171949"/>
                  <a:ext cx="1003247" cy="237172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Elipse 10">
                  <a:extLst>
                    <a:ext uri="{FF2B5EF4-FFF2-40B4-BE49-F238E27FC236}">
                      <a16:creationId xmlns:a16="http://schemas.microsoft.com/office/drawing/2014/main" id="{F8679F22-2E41-B824-4923-A04D38AF0CF5}"/>
                    </a:ext>
                  </a:extLst>
                </p:cNvPr>
                <p:cNvSpPr/>
                <p:nvPr/>
              </p:nvSpPr>
              <p:spPr>
                <a:xfrm rot="2229032">
                  <a:off x="4083080" y="4491700"/>
                  <a:ext cx="760397" cy="1797616"/>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2" name="Elipse 11">
                  <a:extLst>
                    <a:ext uri="{FF2B5EF4-FFF2-40B4-BE49-F238E27FC236}">
                      <a16:creationId xmlns:a16="http://schemas.microsoft.com/office/drawing/2014/main" id="{23684F59-A5A1-C767-7127-FF60266E83F5}"/>
                    </a:ext>
                  </a:extLst>
                </p:cNvPr>
                <p:cNvSpPr/>
                <p:nvPr/>
              </p:nvSpPr>
              <p:spPr>
                <a:xfrm rot="2229032">
                  <a:off x="4201915" y="4816880"/>
                  <a:ext cx="492516" cy="1164331"/>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6" name="Elipse 25">
                  <a:extLst>
                    <a:ext uri="{FF2B5EF4-FFF2-40B4-BE49-F238E27FC236}">
                      <a16:creationId xmlns:a16="http://schemas.microsoft.com/office/drawing/2014/main" id="{6BA7898C-532E-AA9A-EAC9-69732238B0EE}"/>
                    </a:ext>
                  </a:extLst>
                </p:cNvPr>
                <p:cNvSpPr/>
                <p:nvPr/>
              </p:nvSpPr>
              <p:spPr>
                <a:xfrm rot="2229032">
                  <a:off x="4292083" y="5049312"/>
                  <a:ext cx="295904" cy="699531"/>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grpSp>
          <p:nvGrpSpPr>
            <p:cNvPr id="25" name="Grupo 24">
              <a:extLst>
                <a:ext uri="{FF2B5EF4-FFF2-40B4-BE49-F238E27FC236}">
                  <a16:creationId xmlns:a16="http://schemas.microsoft.com/office/drawing/2014/main" id="{B62AF716-FDB8-9A4B-6906-31894328E515}"/>
                </a:ext>
              </a:extLst>
            </p:cNvPr>
            <p:cNvGrpSpPr/>
            <p:nvPr/>
          </p:nvGrpSpPr>
          <p:grpSpPr>
            <a:xfrm>
              <a:off x="3209924" y="2866965"/>
              <a:ext cx="7292575" cy="3422397"/>
              <a:chOff x="3209924" y="2866965"/>
              <a:chExt cx="7292575" cy="3422397"/>
            </a:xfrm>
          </p:grpSpPr>
          <p:sp>
            <p:nvSpPr>
              <p:cNvPr id="5" name="AutoShape 2">
                <a:extLst>
                  <a:ext uri="{FF2B5EF4-FFF2-40B4-BE49-F238E27FC236}">
                    <a16:creationId xmlns:a16="http://schemas.microsoft.com/office/drawing/2014/main" id="{B3DAABDD-700B-2DED-5BC2-543D650CB283}"/>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13" name="Elipse 12">
                <a:extLst>
                  <a:ext uri="{FF2B5EF4-FFF2-40B4-BE49-F238E27FC236}">
                    <a16:creationId xmlns:a16="http://schemas.microsoft.com/office/drawing/2014/main" id="{E43FD5E6-A027-03BE-C345-1E0E09BEB67E}"/>
                  </a:ext>
                </a:extLst>
              </p:cNvPr>
              <p:cNvSpPr/>
              <p:nvPr/>
            </p:nvSpPr>
            <p:spPr>
              <a:xfrm>
                <a:off x="3209924" y="5476874"/>
                <a:ext cx="238125" cy="2381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ysClr val="windowText" lastClr="000000"/>
                    </a:solidFill>
                  </a:rPr>
                  <a:t>1</a:t>
                </a:r>
                <a:endParaRPr lang="es-CO" sz="1600" dirty="0">
                  <a:solidFill>
                    <a:sysClr val="windowText" lastClr="000000"/>
                  </a:solidFill>
                </a:endParaRPr>
              </a:p>
            </p:txBody>
          </p:sp>
          <p:sp>
            <p:nvSpPr>
              <p:cNvPr id="14" name="Elipse 13">
                <a:extLst>
                  <a:ext uri="{FF2B5EF4-FFF2-40B4-BE49-F238E27FC236}">
                    <a16:creationId xmlns:a16="http://schemas.microsoft.com/office/drawing/2014/main" id="{5CD24EAF-8423-2FDA-19D9-B35B30C28739}"/>
                  </a:ext>
                </a:extLst>
              </p:cNvPr>
              <p:cNvSpPr/>
              <p:nvPr/>
            </p:nvSpPr>
            <p:spPr>
              <a:xfrm>
                <a:off x="4210049" y="5357811"/>
                <a:ext cx="238125" cy="2381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rPr>
                  <a:t>2</a:t>
                </a:r>
                <a:endParaRPr lang="es-CO" sz="1600" dirty="0">
                  <a:solidFill>
                    <a:schemeClr val="tx1"/>
                  </a:solidFill>
                </a:endParaRPr>
              </a:p>
            </p:txBody>
          </p:sp>
          <p:sp>
            <p:nvSpPr>
              <p:cNvPr id="15" name="Elipse 14">
                <a:extLst>
                  <a:ext uri="{FF2B5EF4-FFF2-40B4-BE49-F238E27FC236}">
                    <a16:creationId xmlns:a16="http://schemas.microsoft.com/office/drawing/2014/main" id="{78FF858B-C4D5-C882-4F0C-C696A2AF28B4}"/>
                  </a:ext>
                </a:extLst>
              </p:cNvPr>
              <p:cNvSpPr/>
              <p:nvPr/>
            </p:nvSpPr>
            <p:spPr>
              <a:xfrm>
                <a:off x="4962524" y="4786311"/>
                <a:ext cx="238125" cy="23812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rPr>
                  <a:t>3</a:t>
                </a:r>
                <a:endParaRPr lang="es-CO" sz="1600" dirty="0">
                  <a:solidFill>
                    <a:schemeClr val="tx1"/>
                  </a:solidFill>
                </a:endParaRPr>
              </a:p>
            </p:txBody>
          </p:sp>
          <p:sp>
            <p:nvSpPr>
              <p:cNvPr id="16" name="Elipse 15">
                <a:extLst>
                  <a:ext uri="{FF2B5EF4-FFF2-40B4-BE49-F238E27FC236}">
                    <a16:creationId xmlns:a16="http://schemas.microsoft.com/office/drawing/2014/main" id="{19D9A1C4-6812-F1C2-5046-A3AF90E97412}"/>
                  </a:ext>
                </a:extLst>
              </p:cNvPr>
              <p:cNvSpPr/>
              <p:nvPr/>
            </p:nvSpPr>
            <p:spPr>
              <a:xfrm>
                <a:off x="5783757" y="4352070"/>
                <a:ext cx="238125" cy="23812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rPr>
                  <a:t>5</a:t>
                </a:r>
                <a:endParaRPr lang="es-CO" sz="1600" dirty="0">
                  <a:solidFill>
                    <a:schemeClr val="tx1"/>
                  </a:solidFill>
                </a:endParaRPr>
              </a:p>
            </p:txBody>
          </p:sp>
          <p:sp>
            <p:nvSpPr>
              <p:cNvPr id="17" name="Elipse 16">
                <a:extLst>
                  <a:ext uri="{FF2B5EF4-FFF2-40B4-BE49-F238E27FC236}">
                    <a16:creationId xmlns:a16="http://schemas.microsoft.com/office/drawing/2014/main" id="{55DFCC6D-7207-6957-FDBF-9DAB75A4687F}"/>
                  </a:ext>
                </a:extLst>
              </p:cNvPr>
              <p:cNvSpPr/>
              <p:nvPr/>
            </p:nvSpPr>
            <p:spPr>
              <a:xfrm>
                <a:off x="6593382" y="3990120"/>
                <a:ext cx="238125" cy="23812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rPr>
                  <a:t>8</a:t>
                </a:r>
                <a:endParaRPr lang="es-CO" sz="1600" dirty="0">
                  <a:solidFill>
                    <a:schemeClr val="tx1"/>
                  </a:solidFill>
                </a:endParaRPr>
              </a:p>
            </p:txBody>
          </p:sp>
          <p:sp>
            <p:nvSpPr>
              <p:cNvPr id="18" name="Elipse 17">
                <a:extLst>
                  <a:ext uri="{FF2B5EF4-FFF2-40B4-BE49-F238E27FC236}">
                    <a16:creationId xmlns:a16="http://schemas.microsoft.com/office/drawing/2014/main" id="{6B824C1E-D560-CB05-2D36-639353D59101}"/>
                  </a:ext>
                </a:extLst>
              </p:cNvPr>
              <p:cNvSpPr/>
              <p:nvPr/>
            </p:nvSpPr>
            <p:spPr>
              <a:xfrm>
                <a:off x="7336332" y="3837718"/>
                <a:ext cx="238125" cy="23812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vert="horz" rtlCol="0" anchor="ctr"/>
              <a:lstStyle/>
              <a:p>
                <a:pPr algn="ctr"/>
                <a:r>
                  <a:rPr lang="es-ES" sz="1600" dirty="0">
                    <a:solidFill>
                      <a:schemeClr val="tx1"/>
                    </a:solidFill>
                  </a:rPr>
                  <a:t>10</a:t>
                </a:r>
                <a:endParaRPr lang="es-CO" sz="1600" dirty="0">
                  <a:solidFill>
                    <a:schemeClr val="tx1"/>
                  </a:solidFill>
                </a:endParaRPr>
              </a:p>
            </p:txBody>
          </p:sp>
          <p:sp>
            <p:nvSpPr>
              <p:cNvPr id="19" name="Elipse 18">
                <a:extLst>
                  <a:ext uri="{FF2B5EF4-FFF2-40B4-BE49-F238E27FC236}">
                    <a16:creationId xmlns:a16="http://schemas.microsoft.com/office/drawing/2014/main" id="{578AB55F-7DBE-072D-9A89-531E645F1D16}"/>
                  </a:ext>
                </a:extLst>
              </p:cNvPr>
              <p:cNvSpPr/>
              <p:nvPr/>
            </p:nvSpPr>
            <p:spPr>
              <a:xfrm>
                <a:off x="8155482" y="3429000"/>
                <a:ext cx="238125" cy="23812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rPr>
                  <a:t>11</a:t>
                </a:r>
                <a:endParaRPr lang="es-CO" sz="1600" dirty="0">
                  <a:solidFill>
                    <a:schemeClr val="tx1"/>
                  </a:solidFill>
                </a:endParaRPr>
              </a:p>
            </p:txBody>
          </p:sp>
          <p:sp>
            <p:nvSpPr>
              <p:cNvPr id="20" name="Elipse 19">
                <a:extLst>
                  <a:ext uri="{FF2B5EF4-FFF2-40B4-BE49-F238E27FC236}">
                    <a16:creationId xmlns:a16="http://schemas.microsoft.com/office/drawing/2014/main" id="{93563E69-81D5-68B1-D1CF-EF4123C0DB7A}"/>
                  </a:ext>
                </a:extLst>
              </p:cNvPr>
              <p:cNvSpPr/>
              <p:nvPr/>
            </p:nvSpPr>
            <p:spPr>
              <a:xfrm>
                <a:off x="8688882" y="3157537"/>
                <a:ext cx="238125" cy="238125"/>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rPr>
                  <a:t>12</a:t>
                </a:r>
                <a:endParaRPr lang="es-CO" sz="1600" dirty="0">
                  <a:solidFill>
                    <a:schemeClr val="tx1"/>
                  </a:solidFill>
                </a:endParaRPr>
              </a:p>
            </p:txBody>
          </p:sp>
          <p:sp>
            <p:nvSpPr>
              <p:cNvPr id="21" name="Elipse 20">
                <a:extLst>
                  <a:ext uri="{FF2B5EF4-FFF2-40B4-BE49-F238E27FC236}">
                    <a16:creationId xmlns:a16="http://schemas.microsoft.com/office/drawing/2014/main" id="{40F5405E-C078-9245-F5F3-ABFFD1485885}"/>
                  </a:ext>
                </a:extLst>
              </p:cNvPr>
              <p:cNvSpPr/>
              <p:nvPr/>
            </p:nvSpPr>
            <p:spPr>
              <a:xfrm>
                <a:off x="5111202" y="3889248"/>
                <a:ext cx="238125" cy="238125"/>
              </a:xfrm>
              <a:prstGeom prst="ellipse">
                <a:avLst/>
              </a:prstGeom>
              <a:solidFill>
                <a:srgbClr val="FF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rPr>
                  <a:t>4</a:t>
                </a:r>
                <a:endParaRPr lang="es-CO" sz="1600" dirty="0">
                  <a:solidFill>
                    <a:schemeClr val="tx1"/>
                  </a:solidFill>
                </a:endParaRPr>
              </a:p>
            </p:txBody>
          </p:sp>
          <p:sp>
            <p:nvSpPr>
              <p:cNvPr id="22" name="Elipse 21">
                <a:extLst>
                  <a:ext uri="{FF2B5EF4-FFF2-40B4-BE49-F238E27FC236}">
                    <a16:creationId xmlns:a16="http://schemas.microsoft.com/office/drawing/2014/main" id="{7380E705-B288-0282-F304-D5BB18B53889}"/>
                  </a:ext>
                </a:extLst>
              </p:cNvPr>
              <p:cNvSpPr/>
              <p:nvPr/>
            </p:nvSpPr>
            <p:spPr>
              <a:xfrm>
                <a:off x="5760984" y="3548062"/>
                <a:ext cx="238125" cy="238125"/>
              </a:xfrm>
              <a:prstGeom prst="ellipse">
                <a:avLst/>
              </a:prstGeom>
              <a:solidFill>
                <a:srgbClr val="CC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rPr>
                  <a:t>7</a:t>
                </a:r>
                <a:endParaRPr lang="es-CO" sz="1600" dirty="0">
                  <a:solidFill>
                    <a:schemeClr val="tx1"/>
                  </a:solidFill>
                </a:endParaRPr>
              </a:p>
            </p:txBody>
          </p:sp>
          <p:sp>
            <p:nvSpPr>
              <p:cNvPr id="23" name="Elipse 22">
                <a:extLst>
                  <a:ext uri="{FF2B5EF4-FFF2-40B4-BE49-F238E27FC236}">
                    <a16:creationId xmlns:a16="http://schemas.microsoft.com/office/drawing/2014/main" id="{0560C92A-80EF-2F43-AFAB-97859ECC9E4C}"/>
                  </a:ext>
                </a:extLst>
              </p:cNvPr>
              <p:cNvSpPr/>
              <p:nvPr/>
            </p:nvSpPr>
            <p:spPr>
              <a:xfrm>
                <a:off x="5664694" y="5091538"/>
                <a:ext cx="238125" cy="238125"/>
              </a:xfrm>
              <a:prstGeom prst="ellipse">
                <a:avLst/>
              </a:prstGeom>
              <a:solidFill>
                <a:srgbClr val="FF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rPr>
                  <a:t>6</a:t>
                </a:r>
                <a:endParaRPr lang="es-CO" sz="1600" dirty="0">
                  <a:solidFill>
                    <a:schemeClr val="tx1"/>
                  </a:solidFill>
                </a:endParaRPr>
              </a:p>
            </p:txBody>
          </p:sp>
          <p:sp>
            <p:nvSpPr>
              <p:cNvPr id="24" name="Elipse 23">
                <a:extLst>
                  <a:ext uri="{FF2B5EF4-FFF2-40B4-BE49-F238E27FC236}">
                    <a16:creationId xmlns:a16="http://schemas.microsoft.com/office/drawing/2014/main" id="{8F267A51-4742-0F32-218D-447CFF76AE9C}"/>
                  </a:ext>
                </a:extLst>
              </p:cNvPr>
              <p:cNvSpPr/>
              <p:nvPr/>
            </p:nvSpPr>
            <p:spPr>
              <a:xfrm>
                <a:off x="6593382" y="4753589"/>
                <a:ext cx="238125" cy="238125"/>
              </a:xfrm>
              <a:prstGeom prst="ellipse">
                <a:avLst/>
              </a:prstGeom>
              <a:solidFill>
                <a:srgbClr val="CCFF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ES" sz="1600" dirty="0">
                    <a:solidFill>
                      <a:schemeClr val="tx1"/>
                    </a:solidFill>
                  </a:rPr>
                  <a:t>9</a:t>
                </a:r>
                <a:endParaRPr lang="es-CO" sz="1600" dirty="0">
                  <a:solidFill>
                    <a:schemeClr val="tx1"/>
                  </a:solidFill>
                </a:endParaRPr>
              </a:p>
            </p:txBody>
          </p:sp>
          <mc:AlternateContent xmlns:mc="http://schemas.openxmlformats.org/markup-compatibility/2006" xmlns:a14="http://schemas.microsoft.com/office/drawing/2010/main">
            <mc:Choice Requires="a14">
              <p:sp>
                <p:nvSpPr>
                  <p:cNvPr id="28" name="CuadroTexto 27">
                    <a:extLst>
                      <a:ext uri="{FF2B5EF4-FFF2-40B4-BE49-F238E27FC236}">
                        <a16:creationId xmlns:a16="http://schemas.microsoft.com/office/drawing/2014/main" id="{C0E5278B-7840-6915-3B80-22BC78FC9F99}"/>
                      </a:ext>
                    </a:extLst>
                  </p:cNvPr>
                  <p:cNvSpPr txBox="1"/>
                  <p:nvPr/>
                </p:nvSpPr>
                <p:spPr>
                  <a:xfrm>
                    <a:off x="9445222" y="2866965"/>
                    <a:ext cx="105727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solidFill>
                                <a:srgbClr val="00B050"/>
                              </a:solidFill>
                              <a:latin typeface="Cambria Math" panose="02040503050406030204" pitchFamily="18" charset="0"/>
                              <a:ea typeface="Cambria Math" panose="02040503050406030204" pitchFamily="18" charset="0"/>
                            </a:rPr>
                            <m:t>𝒩</m:t>
                          </m:r>
                          <m:r>
                            <a:rPr lang="es-ES" b="0" i="1" smtClean="0">
                              <a:solidFill>
                                <a:srgbClr val="00B050"/>
                              </a:solidFill>
                              <a:latin typeface="Cambria Math" panose="02040503050406030204" pitchFamily="18" charset="0"/>
                              <a:ea typeface="Cambria Math" panose="02040503050406030204" pitchFamily="18" charset="0"/>
                            </a:rPr>
                            <m:t>(</m:t>
                          </m:r>
                          <m:sSub>
                            <m:sSubPr>
                              <m:ctrlPr>
                                <a:rPr lang="es-ES" b="0" i="1" smtClean="0">
                                  <a:solidFill>
                                    <a:srgbClr val="00B050"/>
                                  </a:solidFill>
                                  <a:latin typeface="Cambria Math" panose="02040503050406030204" pitchFamily="18" charset="0"/>
                                  <a:ea typeface="Cambria Math" panose="02040503050406030204" pitchFamily="18" charset="0"/>
                                </a:rPr>
                              </m:ctrlPr>
                            </m:sSubPr>
                            <m:e>
                              <m:r>
                                <a:rPr lang="es-ES" b="0" i="1" smtClean="0">
                                  <a:solidFill>
                                    <a:srgbClr val="00B050"/>
                                  </a:solidFill>
                                  <a:latin typeface="Cambria Math" panose="02040503050406030204" pitchFamily="18" charset="0"/>
                                  <a:ea typeface="Cambria Math" panose="02040503050406030204" pitchFamily="18" charset="0"/>
                                </a:rPr>
                                <m:t>𝜇</m:t>
                              </m:r>
                            </m:e>
                            <m:sub>
                              <m:r>
                                <a:rPr lang="es-ES" b="0" i="1" smtClean="0">
                                  <a:solidFill>
                                    <a:srgbClr val="00B050"/>
                                  </a:solidFill>
                                  <a:latin typeface="Cambria Math" panose="02040503050406030204" pitchFamily="18" charset="0"/>
                                  <a:ea typeface="Cambria Math" panose="02040503050406030204" pitchFamily="18" charset="0"/>
                                </a:rPr>
                                <m:t>2</m:t>
                              </m:r>
                            </m:sub>
                          </m:sSub>
                          <m:r>
                            <a:rPr lang="es-ES" b="0" i="1" smtClean="0">
                              <a:solidFill>
                                <a:srgbClr val="00B050"/>
                              </a:solidFill>
                              <a:latin typeface="Cambria Math" panose="02040503050406030204" pitchFamily="18" charset="0"/>
                              <a:ea typeface="Cambria Math" panose="02040503050406030204" pitchFamily="18" charset="0"/>
                            </a:rPr>
                            <m:t>,</m:t>
                          </m:r>
                          <m:sSub>
                            <m:sSubPr>
                              <m:ctrlPr>
                                <a:rPr lang="es-ES" b="0" i="1" smtClean="0">
                                  <a:solidFill>
                                    <a:srgbClr val="00B050"/>
                                  </a:solidFill>
                                  <a:latin typeface="Cambria Math" panose="02040503050406030204" pitchFamily="18" charset="0"/>
                                  <a:ea typeface="Cambria Math" panose="02040503050406030204" pitchFamily="18" charset="0"/>
                                </a:rPr>
                              </m:ctrlPr>
                            </m:sSubPr>
                            <m:e>
                              <m:r>
                                <m:rPr>
                                  <m:sty m:val="p"/>
                                </m:rPr>
                                <a:rPr lang="es-ES" b="0" i="0" smtClean="0">
                                  <a:solidFill>
                                    <a:srgbClr val="00B050"/>
                                  </a:solidFill>
                                  <a:latin typeface="Cambria Math" panose="02040503050406030204" pitchFamily="18" charset="0"/>
                                  <a:ea typeface="Cambria Math" panose="02040503050406030204" pitchFamily="18" charset="0"/>
                                </a:rPr>
                                <m:t>Σ</m:t>
                              </m:r>
                            </m:e>
                            <m:sub>
                              <m:r>
                                <a:rPr lang="es-ES" b="0" i="1" smtClean="0">
                                  <a:solidFill>
                                    <a:srgbClr val="00B050"/>
                                  </a:solidFill>
                                  <a:latin typeface="Cambria Math" panose="02040503050406030204" pitchFamily="18" charset="0"/>
                                  <a:ea typeface="Cambria Math" panose="02040503050406030204" pitchFamily="18" charset="0"/>
                                </a:rPr>
                                <m:t>2</m:t>
                              </m:r>
                            </m:sub>
                          </m:sSub>
                          <m:r>
                            <a:rPr lang="es-ES" b="0" i="1" smtClean="0">
                              <a:solidFill>
                                <a:srgbClr val="00B050"/>
                              </a:solidFill>
                              <a:latin typeface="Cambria Math" panose="02040503050406030204" pitchFamily="18" charset="0"/>
                              <a:ea typeface="Cambria Math" panose="02040503050406030204" pitchFamily="18" charset="0"/>
                            </a:rPr>
                            <m:t>)</m:t>
                          </m:r>
                        </m:oMath>
                      </m:oMathPara>
                    </a14:m>
                    <a:endParaRPr lang="es-CO" dirty="0">
                      <a:solidFill>
                        <a:srgbClr val="00B050"/>
                      </a:solidFill>
                    </a:endParaRPr>
                  </a:p>
                </p:txBody>
              </p:sp>
            </mc:Choice>
            <mc:Fallback xmlns="">
              <p:sp>
                <p:nvSpPr>
                  <p:cNvPr id="28" name="CuadroTexto 27">
                    <a:extLst>
                      <a:ext uri="{FF2B5EF4-FFF2-40B4-BE49-F238E27FC236}">
                        <a16:creationId xmlns:a16="http://schemas.microsoft.com/office/drawing/2014/main" id="{C0E5278B-7840-6915-3B80-22BC78FC9F99}"/>
                      </a:ext>
                    </a:extLst>
                  </p:cNvPr>
                  <p:cNvSpPr txBox="1">
                    <a:spLocks noRot="1" noChangeAspect="1" noMove="1" noResize="1" noEditPoints="1" noAdjustHandles="1" noChangeArrowheads="1" noChangeShapeType="1" noTextEdit="1"/>
                  </p:cNvSpPr>
                  <p:nvPr/>
                </p:nvSpPr>
                <p:spPr>
                  <a:xfrm>
                    <a:off x="9445222" y="2866965"/>
                    <a:ext cx="1057277" cy="276999"/>
                  </a:xfrm>
                  <a:prstGeom prst="rect">
                    <a:avLst/>
                  </a:prstGeom>
                  <a:blipFill>
                    <a:blip r:embed="rId2"/>
                    <a:stretch>
                      <a:fillRect l="-3448" t="-8889" r="-6322" b="-31111"/>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29" name="CuadroTexto 28">
                    <a:extLst>
                      <a:ext uri="{FF2B5EF4-FFF2-40B4-BE49-F238E27FC236}">
                        <a16:creationId xmlns:a16="http://schemas.microsoft.com/office/drawing/2014/main" id="{8561B852-48FC-53CA-7222-63466B88CAF8}"/>
                      </a:ext>
                    </a:extLst>
                  </p:cNvPr>
                  <p:cNvSpPr txBox="1"/>
                  <p:nvPr/>
                </p:nvSpPr>
                <p:spPr>
                  <a:xfrm>
                    <a:off x="5089422" y="6012363"/>
                    <a:ext cx="104663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s-CO" i="1" smtClean="0">
                              <a:solidFill>
                                <a:srgbClr val="FFC000"/>
                              </a:solidFill>
                              <a:latin typeface="Cambria Math" panose="02040503050406030204" pitchFamily="18" charset="0"/>
                              <a:ea typeface="Cambria Math" panose="02040503050406030204" pitchFamily="18" charset="0"/>
                            </a:rPr>
                            <m:t>𝒩</m:t>
                          </m:r>
                          <m:r>
                            <a:rPr lang="es-ES" b="0" i="1" smtClean="0">
                              <a:solidFill>
                                <a:srgbClr val="FFC000"/>
                              </a:solidFill>
                              <a:latin typeface="Cambria Math" panose="02040503050406030204" pitchFamily="18" charset="0"/>
                              <a:ea typeface="Cambria Math" panose="02040503050406030204" pitchFamily="18" charset="0"/>
                            </a:rPr>
                            <m:t>(</m:t>
                          </m:r>
                          <m:sSub>
                            <m:sSubPr>
                              <m:ctrlPr>
                                <a:rPr lang="es-ES" b="0" i="1" smtClean="0">
                                  <a:solidFill>
                                    <a:srgbClr val="FFC000"/>
                                  </a:solidFill>
                                  <a:latin typeface="Cambria Math" panose="02040503050406030204" pitchFamily="18" charset="0"/>
                                  <a:ea typeface="Cambria Math" panose="02040503050406030204" pitchFamily="18" charset="0"/>
                                </a:rPr>
                              </m:ctrlPr>
                            </m:sSubPr>
                            <m:e>
                              <m:r>
                                <a:rPr lang="es-ES" b="0" i="1" smtClean="0">
                                  <a:solidFill>
                                    <a:srgbClr val="FFC000"/>
                                  </a:solidFill>
                                  <a:latin typeface="Cambria Math" panose="02040503050406030204" pitchFamily="18" charset="0"/>
                                  <a:ea typeface="Cambria Math" panose="02040503050406030204" pitchFamily="18" charset="0"/>
                                </a:rPr>
                                <m:t>𝜇</m:t>
                              </m:r>
                            </m:e>
                            <m:sub>
                              <m:r>
                                <a:rPr lang="es-ES" b="0" i="1" smtClean="0">
                                  <a:solidFill>
                                    <a:srgbClr val="FFC000"/>
                                  </a:solidFill>
                                  <a:latin typeface="Cambria Math" panose="02040503050406030204" pitchFamily="18" charset="0"/>
                                  <a:ea typeface="Cambria Math" panose="02040503050406030204" pitchFamily="18" charset="0"/>
                                </a:rPr>
                                <m:t>1</m:t>
                              </m:r>
                            </m:sub>
                          </m:sSub>
                          <m:r>
                            <a:rPr lang="es-ES" b="0" i="1" smtClean="0">
                              <a:solidFill>
                                <a:srgbClr val="FFC000"/>
                              </a:solidFill>
                              <a:latin typeface="Cambria Math" panose="02040503050406030204" pitchFamily="18" charset="0"/>
                              <a:ea typeface="Cambria Math" panose="02040503050406030204" pitchFamily="18" charset="0"/>
                            </a:rPr>
                            <m:t>,</m:t>
                          </m:r>
                          <m:sSub>
                            <m:sSubPr>
                              <m:ctrlPr>
                                <a:rPr lang="es-ES" b="0" i="1" smtClean="0">
                                  <a:solidFill>
                                    <a:srgbClr val="FFC000"/>
                                  </a:solidFill>
                                  <a:latin typeface="Cambria Math" panose="02040503050406030204" pitchFamily="18" charset="0"/>
                                  <a:ea typeface="Cambria Math" panose="02040503050406030204" pitchFamily="18" charset="0"/>
                                </a:rPr>
                              </m:ctrlPr>
                            </m:sSubPr>
                            <m:e>
                              <m:r>
                                <m:rPr>
                                  <m:sty m:val="p"/>
                                </m:rPr>
                                <a:rPr lang="es-ES" b="0" i="0" smtClean="0">
                                  <a:solidFill>
                                    <a:srgbClr val="FFC000"/>
                                  </a:solidFill>
                                  <a:latin typeface="Cambria Math" panose="02040503050406030204" pitchFamily="18" charset="0"/>
                                  <a:ea typeface="Cambria Math" panose="02040503050406030204" pitchFamily="18" charset="0"/>
                                </a:rPr>
                                <m:t>Σ</m:t>
                              </m:r>
                            </m:e>
                            <m:sub>
                              <m:r>
                                <a:rPr lang="es-ES" b="0" i="1" smtClean="0">
                                  <a:solidFill>
                                    <a:srgbClr val="FFC000"/>
                                  </a:solidFill>
                                  <a:latin typeface="Cambria Math" panose="02040503050406030204" pitchFamily="18" charset="0"/>
                                  <a:ea typeface="Cambria Math" panose="02040503050406030204" pitchFamily="18" charset="0"/>
                                </a:rPr>
                                <m:t>1</m:t>
                              </m:r>
                            </m:sub>
                          </m:sSub>
                          <m:r>
                            <a:rPr lang="es-ES" b="0" i="1" smtClean="0">
                              <a:solidFill>
                                <a:srgbClr val="FFC000"/>
                              </a:solidFill>
                              <a:latin typeface="Cambria Math" panose="02040503050406030204" pitchFamily="18" charset="0"/>
                              <a:ea typeface="Cambria Math" panose="02040503050406030204" pitchFamily="18" charset="0"/>
                            </a:rPr>
                            <m:t>)</m:t>
                          </m:r>
                        </m:oMath>
                      </m:oMathPara>
                    </a14:m>
                    <a:endParaRPr lang="es-CO" dirty="0">
                      <a:solidFill>
                        <a:srgbClr val="FFC000"/>
                      </a:solidFill>
                    </a:endParaRPr>
                  </a:p>
                </p:txBody>
              </p:sp>
            </mc:Choice>
            <mc:Fallback xmlns="">
              <p:sp>
                <p:nvSpPr>
                  <p:cNvPr id="29" name="CuadroTexto 28">
                    <a:extLst>
                      <a:ext uri="{FF2B5EF4-FFF2-40B4-BE49-F238E27FC236}">
                        <a16:creationId xmlns:a16="http://schemas.microsoft.com/office/drawing/2014/main" id="{8561B852-48FC-53CA-7222-63466B88CAF8}"/>
                      </a:ext>
                    </a:extLst>
                  </p:cNvPr>
                  <p:cNvSpPr txBox="1">
                    <a:spLocks noRot="1" noChangeAspect="1" noMove="1" noResize="1" noEditPoints="1" noAdjustHandles="1" noChangeArrowheads="1" noChangeShapeType="1" noTextEdit="1"/>
                  </p:cNvSpPr>
                  <p:nvPr/>
                </p:nvSpPr>
                <p:spPr>
                  <a:xfrm>
                    <a:off x="5089422" y="6012363"/>
                    <a:ext cx="1046633" cy="276999"/>
                  </a:xfrm>
                  <a:prstGeom prst="rect">
                    <a:avLst/>
                  </a:prstGeom>
                  <a:blipFill>
                    <a:blip r:embed="rId3"/>
                    <a:stretch>
                      <a:fillRect l="-4094" t="-8889" r="-7018" b="-31111"/>
                    </a:stretch>
                  </a:blipFill>
                </p:spPr>
                <p:txBody>
                  <a:bodyPr/>
                  <a:lstStyle/>
                  <a:p>
                    <a:r>
                      <a:rPr lang="es-CO">
                        <a:noFill/>
                      </a:rPr>
                      <a:t> </a:t>
                    </a:r>
                  </a:p>
                </p:txBody>
              </p:sp>
            </mc:Fallback>
          </mc:AlternateContent>
        </p:grpSp>
      </p:grpSp>
      <mc:AlternateContent xmlns:mc="http://schemas.openxmlformats.org/markup-compatibility/2006" xmlns:a14="http://schemas.microsoft.com/office/drawing/2010/main">
        <mc:Choice Requires="a14">
          <p:sp>
            <p:nvSpPr>
              <p:cNvPr id="31" name="CuadroTexto 30">
                <a:extLst>
                  <a:ext uri="{FF2B5EF4-FFF2-40B4-BE49-F238E27FC236}">
                    <a16:creationId xmlns:a16="http://schemas.microsoft.com/office/drawing/2014/main" id="{31E5AE01-170A-DC56-6011-EC9009032C69}"/>
                  </a:ext>
                </a:extLst>
              </p:cNvPr>
              <p:cNvSpPr txBox="1"/>
              <p:nvPr/>
            </p:nvSpPr>
            <p:spPr>
              <a:xfrm>
                <a:off x="9019060" y="3025786"/>
                <a:ext cx="1641475" cy="3128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𝑟</m:t>
                          </m:r>
                        </m:e>
                        <m:sub>
                          <m:r>
                            <a:rPr lang="es-ES" b="0" i="1" smtClean="0">
                              <a:latin typeface="Cambria Math" panose="02040503050406030204" pitchFamily="18" charset="0"/>
                            </a:rPr>
                            <m:t>𝑖𝑘</m:t>
                          </m:r>
                        </m:sub>
                      </m:sSub>
                      <m:r>
                        <a:rPr lang="es-ES" b="0" i="1" smtClean="0">
                          <a:latin typeface="Cambria Math" panose="02040503050406030204" pitchFamily="18" charset="0"/>
                        </a:rPr>
                        <m:t>=</m:t>
                      </m:r>
                      <m:d>
                        <m:dPr>
                          <m:begChr m:val="["/>
                          <m:endChr m:val="]"/>
                          <m:ctrlPr>
                            <a:rPr lang="es-CO" i="1" smtClean="0">
                              <a:latin typeface="Cambria Math" panose="02040503050406030204" pitchFamily="18" charset="0"/>
                            </a:rPr>
                          </m:ctrlPr>
                        </m:dPr>
                        <m:e>
                          <m:m>
                            <m:mPr>
                              <m:mcs>
                                <m:mc>
                                  <m:mcPr>
                                    <m:count m:val="2"/>
                                    <m:mcJc m:val="center"/>
                                  </m:mcPr>
                                </m:mc>
                              </m:mcs>
                              <m:ctrlPr>
                                <a:rPr lang="es-CO" i="1" smtClean="0">
                                  <a:latin typeface="Cambria Math" panose="02040503050406030204" pitchFamily="18" charset="0"/>
                                </a:rPr>
                              </m:ctrlPr>
                            </m:mPr>
                            <m:mr>
                              <m:e>
                                <m:r>
                                  <m:rPr>
                                    <m:brk m:alnAt="7"/>
                                  </m:rPr>
                                  <a:rPr lang="es-ES" b="0" i="1" smtClean="0">
                                    <a:latin typeface="Cambria Math" panose="02040503050406030204" pitchFamily="18" charset="0"/>
                                  </a:rPr>
                                  <m:t>1</m:t>
                                </m:r>
                              </m:e>
                              <m:e>
                                <m:r>
                                  <a:rPr lang="es-ES" b="0" i="1" smtClean="0">
                                    <a:latin typeface="Cambria Math" panose="02040503050406030204" pitchFamily="18" charset="0"/>
                                  </a:rPr>
                                  <m:t>0</m:t>
                                </m:r>
                              </m:e>
                            </m:mr>
                            <m:mr>
                              <m:e>
                                <m:eqArr>
                                  <m:eqArrPr>
                                    <m:ctrlPr>
                                      <a:rPr lang="es-CO" b="0" i="1" smtClean="0">
                                        <a:latin typeface="Cambria Math" panose="02040503050406030204" pitchFamily="18" charset="0"/>
                                      </a:rPr>
                                    </m:ctrlPr>
                                  </m:eqArrPr>
                                  <m:e>
                                    <m:r>
                                      <a:rPr lang="es-ES" b="0" i="1" smtClean="0">
                                        <a:latin typeface="Cambria Math" panose="02040503050406030204" pitchFamily="18" charset="0"/>
                                      </a:rPr>
                                      <m:t>1</m:t>
                                    </m:r>
                                  </m:e>
                                  <m:e>
                                    <m:r>
                                      <a:rPr lang="es-ES" b="0" i="1" smtClean="0">
                                        <a:latin typeface="Cambria Math" panose="02040503050406030204" pitchFamily="18" charset="0"/>
                                      </a:rPr>
                                      <m:t>1</m:t>
                                    </m:r>
                                  </m:e>
                                  <m:e>
                                    <m:r>
                                      <a:rPr lang="es-ES" b="0" i="1" smtClean="0">
                                        <a:latin typeface="Cambria Math" panose="02040503050406030204" pitchFamily="18" charset="0"/>
                                      </a:rPr>
                                      <m:t>0.8</m:t>
                                    </m:r>
                                  </m:e>
                                  <m:e>
                                    <m:r>
                                      <a:rPr lang="es-ES" b="0" i="1" smtClean="0">
                                        <a:latin typeface="Cambria Math" panose="02040503050406030204" pitchFamily="18" charset="0"/>
                                      </a:rPr>
                                      <m:t>0.7</m:t>
                                    </m:r>
                                  </m:e>
                                  <m:e>
                                    <m:r>
                                      <a:rPr lang="es-ES" b="0" i="1" smtClean="0">
                                        <a:latin typeface="Cambria Math" panose="02040503050406030204" pitchFamily="18" charset="0"/>
                                      </a:rPr>
                                      <m:t>0.8</m:t>
                                    </m:r>
                                  </m:e>
                                  <m:e>
                                    <m:r>
                                      <a:rPr lang="es-ES" b="0" i="1" smtClean="0">
                                        <a:latin typeface="Cambria Math" panose="02040503050406030204" pitchFamily="18" charset="0"/>
                                      </a:rPr>
                                      <m:t>0.6</m:t>
                                    </m:r>
                                  </m:e>
                                  <m:e>
                                    <m:r>
                                      <a:rPr lang="es-ES" b="0" i="1" smtClean="0">
                                        <a:latin typeface="Cambria Math" panose="02040503050406030204" pitchFamily="18" charset="0"/>
                                      </a:rPr>
                                      <m:t>0.5</m:t>
                                    </m:r>
                                  </m:e>
                                  <m:e>
                                    <m:r>
                                      <a:rPr lang="es-ES" b="0" i="1" smtClean="0">
                                        <a:latin typeface="Cambria Math" panose="02040503050406030204" pitchFamily="18" charset="0"/>
                                      </a:rPr>
                                      <m:t>0.6</m:t>
                                    </m:r>
                                  </m:e>
                                  <m:e>
                                    <m:r>
                                      <a:rPr lang="es-ES" b="0" i="1" smtClean="0">
                                        <a:latin typeface="Cambria Math" panose="02040503050406030204" pitchFamily="18" charset="0"/>
                                      </a:rPr>
                                      <m:t>0.2</m:t>
                                    </m:r>
                                  </m:e>
                                  <m:e>
                                    <m:r>
                                      <a:rPr lang="es-ES" b="0" i="1" smtClean="0">
                                        <a:latin typeface="Cambria Math" panose="02040503050406030204" pitchFamily="18" charset="0"/>
                                      </a:rPr>
                                      <m:t>0</m:t>
                                    </m:r>
                                  </m:e>
                                  <m:e>
                                    <m:r>
                                      <a:rPr lang="es-ES" b="0" i="1" smtClean="0">
                                        <a:latin typeface="Cambria Math" panose="02040503050406030204" pitchFamily="18" charset="0"/>
                                      </a:rPr>
                                      <m:t>0</m:t>
                                    </m:r>
                                  </m:e>
                                </m:eqArr>
                              </m:e>
                              <m:e>
                                <m:eqArr>
                                  <m:eqArrPr>
                                    <m:ctrlPr>
                                      <a:rPr lang="es-CO" i="1" smtClean="0">
                                        <a:latin typeface="Cambria Math" panose="02040503050406030204" pitchFamily="18" charset="0"/>
                                      </a:rPr>
                                    </m:ctrlPr>
                                  </m:eqArrPr>
                                  <m:e>
                                    <m:r>
                                      <a:rPr lang="es-ES" b="0" i="1" smtClean="0">
                                        <a:latin typeface="Cambria Math" panose="02040503050406030204" pitchFamily="18" charset="0"/>
                                      </a:rPr>
                                      <m:t>0</m:t>
                                    </m:r>
                                  </m:e>
                                  <m:e>
                                    <m:r>
                                      <a:rPr lang="es-ES" b="0" i="1" smtClean="0">
                                        <a:latin typeface="Cambria Math" panose="02040503050406030204" pitchFamily="18" charset="0"/>
                                      </a:rPr>
                                      <m:t>0</m:t>
                                    </m:r>
                                  </m:e>
                                  <m:e>
                                    <m:r>
                                      <a:rPr lang="es-ES" b="0" i="1" smtClean="0">
                                        <a:latin typeface="Cambria Math" panose="02040503050406030204" pitchFamily="18" charset="0"/>
                                      </a:rPr>
                                      <m:t>0.2</m:t>
                                    </m:r>
                                  </m:e>
                                  <m:e>
                                    <m:r>
                                      <a:rPr lang="es-ES" b="0" i="1" smtClean="0">
                                        <a:latin typeface="Cambria Math" panose="02040503050406030204" pitchFamily="18" charset="0"/>
                                      </a:rPr>
                                      <m:t>0.3</m:t>
                                    </m:r>
                                  </m:e>
                                  <m:e>
                                    <m:r>
                                      <a:rPr lang="es-ES" b="0" i="1" smtClean="0">
                                        <a:latin typeface="Cambria Math" panose="02040503050406030204" pitchFamily="18" charset="0"/>
                                      </a:rPr>
                                      <m:t>0.2</m:t>
                                    </m:r>
                                  </m:e>
                                  <m:e>
                                    <m:r>
                                      <a:rPr lang="es-ES" b="0" i="1" smtClean="0">
                                        <a:latin typeface="Cambria Math" panose="02040503050406030204" pitchFamily="18" charset="0"/>
                                      </a:rPr>
                                      <m:t>0.4</m:t>
                                    </m:r>
                                  </m:e>
                                  <m:e>
                                    <m:r>
                                      <a:rPr lang="es-ES" b="0" i="1" smtClean="0">
                                        <a:latin typeface="Cambria Math" panose="02040503050406030204" pitchFamily="18" charset="0"/>
                                      </a:rPr>
                                      <m:t>0.5</m:t>
                                    </m:r>
                                  </m:e>
                                  <m:e>
                                    <m:r>
                                      <a:rPr lang="es-ES" b="0" i="1" smtClean="0">
                                        <a:latin typeface="Cambria Math" panose="02040503050406030204" pitchFamily="18" charset="0"/>
                                      </a:rPr>
                                      <m:t>0.4</m:t>
                                    </m:r>
                                  </m:e>
                                  <m:e>
                                    <m:r>
                                      <a:rPr lang="es-ES" b="0" i="1" smtClean="0">
                                        <a:latin typeface="Cambria Math" panose="02040503050406030204" pitchFamily="18" charset="0"/>
                                      </a:rPr>
                                      <m:t>0.8</m:t>
                                    </m:r>
                                  </m:e>
                                  <m:e>
                                    <m:r>
                                      <a:rPr lang="es-ES" b="0" i="1" smtClean="0">
                                        <a:latin typeface="Cambria Math" panose="02040503050406030204" pitchFamily="18" charset="0"/>
                                      </a:rPr>
                                      <m:t>1</m:t>
                                    </m:r>
                                  </m:e>
                                  <m:e>
                                    <m:r>
                                      <a:rPr lang="es-ES" b="0" i="1" smtClean="0">
                                        <a:latin typeface="Cambria Math" panose="02040503050406030204" pitchFamily="18" charset="0"/>
                                      </a:rPr>
                                      <m:t>1</m:t>
                                    </m:r>
                                  </m:e>
                                </m:eqArr>
                              </m:e>
                            </m:mr>
                          </m:m>
                        </m:e>
                      </m:d>
                    </m:oMath>
                  </m:oMathPara>
                </a14:m>
                <a:endParaRPr lang="es-CO" dirty="0"/>
              </a:p>
            </p:txBody>
          </p:sp>
        </mc:Choice>
        <mc:Fallback xmlns="">
          <p:sp>
            <p:nvSpPr>
              <p:cNvPr id="31" name="CuadroTexto 30">
                <a:extLst>
                  <a:ext uri="{FF2B5EF4-FFF2-40B4-BE49-F238E27FC236}">
                    <a16:creationId xmlns:a16="http://schemas.microsoft.com/office/drawing/2014/main" id="{31E5AE01-170A-DC56-6011-EC9009032C69}"/>
                  </a:ext>
                </a:extLst>
              </p:cNvPr>
              <p:cNvSpPr txBox="1">
                <a:spLocks noRot="1" noChangeAspect="1" noMove="1" noResize="1" noEditPoints="1" noAdjustHandles="1" noChangeArrowheads="1" noChangeShapeType="1" noTextEdit="1"/>
              </p:cNvSpPr>
              <p:nvPr/>
            </p:nvSpPr>
            <p:spPr>
              <a:xfrm>
                <a:off x="9019060" y="3025786"/>
                <a:ext cx="1641475" cy="3128870"/>
              </a:xfrm>
              <a:prstGeom prst="rect">
                <a:avLst/>
              </a:prstGeom>
              <a:blipFill>
                <a:blip r:embed="rId4"/>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23341148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a:bodyPr>
          <a:lstStyle/>
          <a:p>
            <a:pPr algn="ctr"/>
            <a:r>
              <a:rPr lang="es-ES" dirty="0"/>
              <a:t>Algoritmo EM: </a:t>
            </a:r>
            <a:br>
              <a:rPr lang="es-ES" dirty="0"/>
            </a:br>
            <a:r>
              <a:rPr lang="es-ES" dirty="0"/>
              <a:t>3. Re estimar las distribuciones</a:t>
            </a:r>
            <a:endParaRPr lang="en-CO" dirty="0"/>
          </a:p>
        </p:txBody>
      </p:sp>
      <p:grpSp>
        <p:nvGrpSpPr>
          <p:cNvPr id="33" name="Grupo 32">
            <a:extLst>
              <a:ext uri="{FF2B5EF4-FFF2-40B4-BE49-F238E27FC236}">
                <a16:creationId xmlns:a16="http://schemas.microsoft.com/office/drawing/2014/main" id="{023AC0C3-F155-787F-53F2-530043FC69B3}"/>
              </a:ext>
            </a:extLst>
          </p:cNvPr>
          <p:cNvGrpSpPr/>
          <p:nvPr/>
        </p:nvGrpSpPr>
        <p:grpSpPr>
          <a:xfrm rot="6658918">
            <a:off x="5805557" y="2827412"/>
            <a:ext cx="3457525" cy="1715815"/>
            <a:chOff x="3996765" y="4171949"/>
            <a:chExt cx="1003247" cy="2371725"/>
          </a:xfrm>
        </p:grpSpPr>
        <p:sp>
          <p:nvSpPr>
            <p:cNvPr id="39" name="Elipse 38">
              <a:extLst>
                <a:ext uri="{FF2B5EF4-FFF2-40B4-BE49-F238E27FC236}">
                  <a16:creationId xmlns:a16="http://schemas.microsoft.com/office/drawing/2014/main" id="{8E1CB1CB-520B-7859-B197-9EB65DC14BFC}"/>
                </a:ext>
              </a:extLst>
            </p:cNvPr>
            <p:cNvSpPr/>
            <p:nvPr/>
          </p:nvSpPr>
          <p:spPr>
            <a:xfrm rot="2229032">
              <a:off x="3996765" y="4171949"/>
              <a:ext cx="1003247" cy="237172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Elipse 39">
              <a:extLst>
                <a:ext uri="{FF2B5EF4-FFF2-40B4-BE49-F238E27FC236}">
                  <a16:creationId xmlns:a16="http://schemas.microsoft.com/office/drawing/2014/main" id="{8E923F6E-681A-41CC-CE76-8507EF89C64C}"/>
                </a:ext>
              </a:extLst>
            </p:cNvPr>
            <p:cNvSpPr/>
            <p:nvPr/>
          </p:nvSpPr>
          <p:spPr>
            <a:xfrm rot="2229032">
              <a:off x="4083080" y="4491700"/>
              <a:ext cx="760397" cy="179761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Elipse 40">
              <a:extLst>
                <a:ext uri="{FF2B5EF4-FFF2-40B4-BE49-F238E27FC236}">
                  <a16:creationId xmlns:a16="http://schemas.microsoft.com/office/drawing/2014/main" id="{907B9407-FFA4-E5A9-BAA7-04B2E0C00821}"/>
                </a:ext>
              </a:extLst>
            </p:cNvPr>
            <p:cNvSpPr/>
            <p:nvPr/>
          </p:nvSpPr>
          <p:spPr>
            <a:xfrm rot="2229032">
              <a:off x="4201915" y="4816880"/>
              <a:ext cx="492516" cy="116433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2" name="Elipse 41">
              <a:extLst>
                <a:ext uri="{FF2B5EF4-FFF2-40B4-BE49-F238E27FC236}">
                  <a16:creationId xmlns:a16="http://schemas.microsoft.com/office/drawing/2014/main" id="{1295E9EB-4DE1-7CFE-5B85-1A2DB6754A53}"/>
                </a:ext>
              </a:extLst>
            </p:cNvPr>
            <p:cNvSpPr/>
            <p:nvPr/>
          </p:nvSpPr>
          <p:spPr>
            <a:xfrm rot="2229032">
              <a:off x="4292083" y="5049312"/>
              <a:ext cx="295904" cy="69953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nvGrpSpPr>
          <p:cNvPr id="34" name="Grupo 33">
            <a:extLst>
              <a:ext uri="{FF2B5EF4-FFF2-40B4-BE49-F238E27FC236}">
                <a16:creationId xmlns:a16="http://schemas.microsoft.com/office/drawing/2014/main" id="{8C5A619B-098B-7268-BB71-484FDC1A0FFD}"/>
              </a:ext>
            </a:extLst>
          </p:cNvPr>
          <p:cNvGrpSpPr/>
          <p:nvPr/>
        </p:nvGrpSpPr>
        <p:grpSpPr>
          <a:xfrm rot="11549260">
            <a:off x="3610149" y="2829489"/>
            <a:ext cx="2009672" cy="3728066"/>
            <a:chOff x="3996765" y="4171949"/>
            <a:chExt cx="1003247" cy="2371725"/>
          </a:xfrm>
        </p:grpSpPr>
        <p:sp>
          <p:nvSpPr>
            <p:cNvPr id="35" name="Elipse 34">
              <a:extLst>
                <a:ext uri="{FF2B5EF4-FFF2-40B4-BE49-F238E27FC236}">
                  <a16:creationId xmlns:a16="http://schemas.microsoft.com/office/drawing/2014/main" id="{9FF16C63-B9CF-55E9-90E7-08E3CAC915FD}"/>
                </a:ext>
              </a:extLst>
            </p:cNvPr>
            <p:cNvSpPr/>
            <p:nvPr/>
          </p:nvSpPr>
          <p:spPr>
            <a:xfrm rot="2229032">
              <a:off x="3996765" y="4171949"/>
              <a:ext cx="1003247" cy="237172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Elipse 35">
              <a:extLst>
                <a:ext uri="{FF2B5EF4-FFF2-40B4-BE49-F238E27FC236}">
                  <a16:creationId xmlns:a16="http://schemas.microsoft.com/office/drawing/2014/main" id="{B6CE781A-B62D-446A-5969-53D59D718DA8}"/>
                </a:ext>
              </a:extLst>
            </p:cNvPr>
            <p:cNvSpPr/>
            <p:nvPr/>
          </p:nvSpPr>
          <p:spPr>
            <a:xfrm rot="2229032">
              <a:off x="4083080" y="4491700"/>
              <a:ext cx="760397" cy="1797616"/>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7" name="Elipse 36">
              <a:extLst>
                <a:ext uri="{FF2B5EF4-FFF2-40B4-BE49-F238E27FC236}">
                  <a16:creationId xmlns:a16="http://schemas.microsoft.com/office/drawing/2014/main" id="{F961B96E-9645-D5AB-4E7C-028C47AE28FA}"/>
                </a:ext>
              </a:extLst>
            </p:cNvPr>
            <p:cNvSpPr/>
            <p:nvPr/>
          </p:nvSpPr>
          <p:spPr>
            <a:xfrm rot="2229032">
              <a:off x="4201915" y="4816880"/>
              <a:ext cx="492516" cy="1164331"/>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Elipse 37">
              <a:extLst>
                <a:ext uri="{FF2B5EF4-FFF2-40B4-BE49-F238E27FC236}">
                  <a16:creationId xmlns:a16="http://schemas.microsoft.com/office/drawing/2014/main" id="{BDFF7E5A-617B-266D-59D7-775C000002C0}"/>
                </a:ext>
              </a:extLst>
            </p:cNvPr>
            <p:cNvSpPr/>
            <p:nvPr/>
          </p:nvSpPr>
          <p:spPr>
            <a:xfrm rot="2229032">
              <a:off x="4292083" y="5049312"/>
              <a:ext cx="295904" cy="699531"/>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43" name="Grupo 42">
            <a:extLst>
              <a:ext uri="{FF2B5EF4-FFF2-40B4-BE49-F238E27FC236}">
                <a16:creationId xmlns:a16="http://schemas.microsoft.com/office/drawing/2014/main" id="{AE3EDC1F-12D7-DFAC-8F13-74B832867AC6}"/>
              </a:ext>
            </a:extLst>
          </p:cNvPr>
          <p:cNvGrpSpPr/>
          <p:nvPr/>
        </p:nvGrpSpPr>
        <p:grpSpPr>
          <a:xfrm>
            <a:off x="3209924" y="2852737"/>
            <a:ext cx="5717083" cy="2557462"/>
            <a:chOff x="3209924" y="3157537"/>
            <a:chExt cx="5717083" cy="2557462"/>
          </a:xfrm>
        </p:grpSpPr>
        <p:sp>
          <p:nvSpPr>
            <p:cNvPr id="44" name="AutoShape 2">
              <a:extLst>
                <a:ext uri="{FF2B5EF4-FFF2-40B4-BE49-F238E27FC236}">
                  <a16:creationId xmlns:a16="http://schemas.microsoft.com/office/drawing/2014/main" id="{909AC57C-2CF2-1EB9-2670-86F858B31CB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45" name="Elipse 44">
              <a:extLst>
                <a:ext uri="{FF2B5EF4-FFF2-40B4-BE49-F238E27FC236}">
                  <a16:creationId xmlns:a16="http://schemas.microsoft.com/office/drawing/2014/main" id="{B871D021-FC43-C00E-126A-D7B7A0953BF4}"/>
                </a:ext>
              </a:extLst>
            </p:cNvPr>
            <p:cNvSpPr/>
            <p:nvPr/>
          </p:nvSpPr>
          <p:spPr>
            <a:xfrm>
              <a:off x="3209924" y="5476874"/>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Elipse 45">
              <a:extLst>
                <a:ext uri="{FF2B5EF4-FFF2-40B4-BE49-F238E27FC236}">
                  <a16:creationId xmlns:a16="http://schemas.microsoft.com/office/drawing/2014/main" id="{6DC1ECA0-2B45-9AD7-6EDE-0BC0357F3C3C}"/>
                </a:ext>
              </a:extLst>
            </p:cNvPr>
            <p:cNvSpPr/>
            <p:nvPr/>
          </p:nvSpPr>
          <p:spPr>
            <a:xfrm>
              <a:off x="4210049" y="5357811"/>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7" name="Elipse 46">
              <a:extLst>
                <a:ext uri="{FF2B5EF4-FFF2-40B4-BE49-F238E27FC236}">
                  <a16:creationId xmlns:a16="http://schemas.microsoft.com/office/drawing/2014/main" id="{56589203-E69E-C4C8-173E-1D72F898C8D5}"/>
                </a:ext>
              </a:extLst>
            </p:cNvPr>
            <p:cNvSpPr/>
            <p:nvPr/>
          </p:nvSpPr>
          <p:spPr>
            <a:xfrm>
              <a:off x="4962524" y="4786311"/>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8" name="Elipse 47">
              <a:extLst>
                <a:ext uri="{FF2B5EF4-FFF2-40B4-BE49-F238E27FC236}">
                  <a16:creationId xmlns:a16="http://schemas.microsoft.com/office/drawing/2014/main" id="{8812945E-39D5-6038-047A-500181FC246A}"/>
                </a:ext>
              </a:extLst>
            </p:cNvPr>
            <p:cNvSpPr/>
            <p:nvPr/>
          </p:nvSpPr>
          <p:spPr>
            <a:xfrm>
              <a:off x="5783757" y="435207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9" name="Elipse 48">
              <a:extLst>
                <a:ext uri="{FF2B5EF4-FFF2-40B4-BE49-F238E27FC236}">
                  <a16:creationId xmlns:a16="http://schemas.microsoft.com/office/drawing/2014/main" id="{A2E6CE78-2D51-B802-73EC-449AC4682764}"/>
                </a:ext>
              </a:extLst>
            </p:cNvPr>
            <p:cNvSpPr/>
            <p:nvPr/>
          </p:nvSpPr>
          <p:spPr>
            <a:xfrm>
              <a:off x="6593382" y="399012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Elipse 49">
              <a:extLst>
                <a:ext uri="{FF2B5EF4-FFF2-40B4-BE49-F238E27FC236}">
                  <a16:creationId xmlns:a16="http://schemas.microsoft.com/office/drawing/2014/main" id="{B092C346-31B3-4C96-09BB-BB23587AE576}"/>
                </a:ext>
              </a:extLst>
            </p:cNvPr>
            <p:cNvSpPr/>
            <p:nvPr/>
          </p:nvSpPr>
          <p:spPr>
            <a:xfrm>
              <a:off x="7336332" y="383771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1" name="Elipse 50">
              <a:extLst>
                <a:ext uri="{FF2B5EF4-FFF2-40B4-BE49-F238E27FC236}">
                  <a16:creationId xmlns:a16="http://schemas.microsoft.com/office/drawing/2014/main" id="{ECDC110A-C5EA-7F77-3B6B-7CF5C16B874E}"/>
                </a:ext>
              </a:extLst>
            </p:cNvPr>
            <p:cNvSpPr/>
            <p:nvPr/>
          </p:nvSpPr>
          <p:spPr>
            <a:xfrm>
              <a:off x="8155482" y="342900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Elipse 51">
              <a:extLst>
                <a:ext uri="{FF2B5EF4-FFF2-40B4-BE49-F238E27FC236}">
                  <a16:creationId xmlns:a16="http://schemas.microsoft.com/office/drawing/2014/main" id="{944CD2CF-5DBF-39E7-3C24-FF5884DDA285}"/>
                </a:ext>
              </a:extLst>
            </p:cNvPr>
            <p:cNvSpPr/>
            <p:nvPr/>
          </p:nvSpPr>
          <p:spPr>
            <a:xfrm>
              <a:off x="8688882" y="3157537"/>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Elipse 52">
              <a:extLst>
                <a:ext uri="{FF2B5EF4-FFF2-40B4-BE49-F238E27FC236}">
                  <a16:creationId xmlns:a16="http://schemas.microsoft.com/office/drawing/2014/main" id="{E6BD25DF-EAB1-4071-DDAE-6837D603E976}"/>
                </a:ext>
              </a:extLst>
            </p:cNvPr>
            <p:cNvSpPr/>
            <p:nvPr/>
          </p:nvSpPr>
          <p:spPr>
            <a:xfrm>
              <a:off x="5111202" y="388924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4" name="Elipse 53">
              <a:extLst>
                <a:ext uri="{FF2B5EF4-FFF2-40B4-BE49-F238E27FC236}">
                  <a16:creationId xmlns:a16="http://schemas.microsoft.com/office/drawing/2014/main" id="{08501C3D-4FB5-9863-E272-9C597DB93271}"/>
                </a:ext>
              </a:extLst>
            </p:cNvPr>
            <p:cNvSpPr/>
            <p:nvPr/>
          </p:nvSpPr>
          <p:spPr>
            <a:xfrm>
              <a:off x="5760984" y="3548062"/>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Elipse 54">
              <a:extLst>
                <a:ext uri="{FF2B5EF4-FFF2-40B4-BE49-F238E27FC236}">
                  <a16:creationId xmlns:a16="http://schemas.microsoft.com/office/drawing/2014/main" id="{16D94FF9-759F-F232-C9DF-2C1608FF3384}"/>
                </a:ext>
              </a:extLst>
            </p:cNvPr>
            <p:cNvSpPr/>
            <p:nvPr/>
          </p:nvSpPr>
          <p:spPr>
            <a:xfrm>
              <a:off x="5664694" y="509153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6" name="Elipse 55">
              <a:extLst>
                <a:ext uri="{FF2B5EF4-FFF2-40B4-BE49-F238E27FC236}">
                  <a16:creationId xmlns:a16="http://schemas.microsoft.com/office/drawing/2014/main" id="{6BECD343-B63A-EEA8-9927-47C05677AACC}"/>
                </a:ext>
              </a:extLst>
            </p:cNvPr>
            <p:cNvSpPr/>
            <p:nvPr/>
          </p:nvSpPr>
          <p:spPr>
            <a:xfrm>
              <a:off x="6593382" y="4753589"/>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Tree>
    <p:extLst>
      <p:ext uri="{BB962C8B-B14F-4D97-AF65-F5344CB8AC3E}">
        <p14:creationId xmlns:p14="http://schemas.microsoft.com/office/powerpoint/2010/main" val="3540372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a:bodyPr>
          <a:lstStyle/>
          <a:p>
            <a:pPr algn="ctr"/>
            <a:r>
              <a:rPr lang="es-ES" dirty="0"/>
              <a:t>Algoritmo EM: </a:t>
            </a:r>
            <a:br>
              <a:rPr lang="es-ES" dirty="0"/>
            </a:br>
            <a:r>
              <a:rPr lang="es-ES" dirty="0"/>
              <a:t>3. Re estimar las distribuciones</a:t>
            </a:r>
            <a:endParaRPr lang="en-CO" dirty="0"/>
          </a:p>
        </p:txBody>
      </p:sp>
      <p:grpSp>
        <p:nvGrpSpPr>
          <p:cNvPr id="3" name="Grupo 2">
            <a:extLst>
              <a:ext uri="{FF2B5EF4-FFF2-40B4-BE49-F238E27FC236}">
                <a16:creationId xmlns:a16="http://schemas.microsoft.com/office/drawing/2014/main" id="{075C4D1A-7E49-D455-E980-F73FAE8B873A}"/>
              </a:ext>
            </a:extLst>
          </p:cNvPr>
          <p:cNvGrpSpPr/>
          <p:nvPr/>
        </p:nvGrpSpPr>
        <p:grpSpPr>
          <a:xfrm>
            <a:off x="1137756" y="2771775"/>
            <a:ext cx="4562088" cy="3671480"/>
            <a:chOff x="3209924" y="1956557"/>
            <a:chExt cx="5717083" cy="4600998"/>
          </a:xfrm>
        </p:grpSpPr>
        <p:grpSp>
          <p:nvGrpSpPr>
            <p:cNvPr id="33" name="Grupo 32">
              <a:extLst>
                <a:ext uri="{FF2B5EF4-FFF2-40B4-BE49-F238E27FC236}">
                  <a16:creationId xmlns:a16="http://schemas.microsoft.com/office/drawing/2014/main" id="{023AC0C3-F155-787F-53F2-530043FC69B3}"/>
                </a:ext>
              </a:extLst>
            </p:cNvPr>
            <p:cNvGrpSpPr/>
            <p:nvPr/>
          </p:nvGrpSpPr>
          <p:grpSpPr>
            <a:xfrm rot="6658918">
              <a:off x="5805557" y="2827412"/>
              <a:ext cx="3457525" cy="1715815"/>
              <a:chOff x="3996765" y="4171949"/>
              <a:chExt cx="1003247" cy="2371725"/>
            </a:xfrm>
          </p:grpSpPr>
          <p:sp>
            <p:nvSpPr>
              <p:cNvPr id="39" name="Elipse 38">
                <a:extLst>
                  <a:ext uri="{FF2B5EF4-FFF2-40B4-BE49-F238E27FC236}">
                    <a16:creationId xmlns:a16="http://schemas.microsoft.com/office/drawing/2014/main" id="{8E1CB1CB-520B-7859-B197-9EB65DC14BFC}"/>
                  </a:ext>
                </a:extLst>
              </p:cNvPr>
              <p:cNvSpPr/>
              <p:nvPr/>
            </p:nvSpPr>
            <p:spPr>
              <a:xfrm rot="2229032">
                <a:off x="3996765" y="4171949"/>
                <a:ext cx="1003247" cy="237172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Elipse 39">
                <a:extLst>
                  <a:ext uri="{FF2B5EF4-FFF2-40B4-BE49-F238E27FC236}">
                    <a16:creationId xmlns:a16="http://schemas.microsoft.com/office/drawing/2014/main" id="{8E923F6E-681A-41CC-CE76-8507EF89C64C}"/>
                  </a:ext>
                </a:extLst>
              </p:cNvPr>
              <p:cNvSpPr/>
              <p:nvPr/>
            </p:nvSpPr>
            <p:spPr>
              <a:xfrm rot="2229032">
                <a:off x="4083080" y="4491700"/>
                <a:ext cx="760397" cy="179761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Elipse 40">
                <a:extLst>
                  <a:ext uri="{FF2B5EF4-FFF2-40B4-BE49-F238E27FC236}">
                    <a16:creationId xmlns:a16="http://schemas.microsoft.com/office/drawing/2014/main" id="{907B9407-FFA4-E5A9-BAA7-04B2E0C00821}"/>
                  </a:ext>
                </a:extLst>
              </p:cNvPr>
              <p:cNvSpPr/>
              <p:nvPr/>
            </p:nvSpPr>
            <p:spPr>
              <a:xfrm rot="2229032">
                <a:off x="4201915" y="4816880"/>
                <a:ext cx="492516" cy="116433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2" name="Elipse 41">
                <a:extLst>
                  <a:ext uri="{FF2B5EF4-FFF2-40B4-BE49-F238E27FC236}">
                    <a16:creationId xmlns:a16="http://schemas.microsoft.com/office/drawing/2014/main" id="{1295E9EB-4DE1-7CFE-5B85-1A2DB6754A53}"/>
                  </a:ext>
                </a:extLst>
              </p:cNvPr>
              <p:cNvSpPr/>
              <p:nvPr/>
            </p:nvSpPr>
            <p:spPr>
              <a:xfrm rot="2229032">
                <a:off x="4292083" y="5049312"/>
                <a:ext cx="295904" cy="69953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nvGrpSpPr>
            <p:cNvPr id="34" name="Grupo 33">
              <a:extLst>
                <a:ext uri="{FF2B5EF4-FFF2-40B4-BE49-F238E27FC236}">
                  <a16:creationId xmlns:a16="http://schemas.microsoft.com/office/drawing/2014/main" id="{8C5A619B-098B-7268-BB71-484FDC1A0FFD}"/>
                </a:ext>
              </a:extLst>
            </p:cNvPr>
            <p:cNvGrpSpPr/>
            <p:nvPr/>
          </p:nvGrpSpPr>
          <p:grpSpPr>
            <a:xfrm rot="11549260">
              <a:off x="3610149" y="2829489"/>
              <a:ext cx="2009672" cy="3728066"/>
              <a:chOff x="3996765" y="4171949"/>
              <a:chExt cx="1003247" cy="2371725"/>
            </a:xfrm>
          </p:grpSpPr>
          <p:sp>
            <p:nvSpPr>
              <p:cNvPr id="35" name="Elipse 34">
                <a:extLst>
                  <a:ext uri="{FF2B5EF4-FFF2-40B4-BE49-F238E27FC236}">
                    <a16:creationId xmlns:a16="http://schemas.microsoft.com/office/drawing/2014/main" id="{9FF16C63-B9CF-55E9-90E7-08E3CAC915FD}"/>
                  </a:ext>
                </a:extLst>
              </p:cNvPr>
              <p:cNvSpPr/>
              <p:nvPr/>
            </p:nvSpPr>
            <p:spPr>
              <a:xfrm rot="2229032">
                <a:off x="3996765" y="4171949"/>
                <a:ext cx="1003247" cy="237172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Elipse 35">
                <a:extLst>
                  <a:ext uri="{FF2B5EF4-FFF2-40B4-BE49-F238E27FC236}">
                    <a16:creationId xmlns:a16="http://schemas.microsoft.com/office/drawing/2014/main" id="{B6CE781A-B62D-446A-5969-53D59D718DA8}"/>
                  </a:ext>
                </a:extLst>
              </p:cNvPr>
              <p:cNvSpPr/>
              <p:nvPr/>
            </p:nvSpPr>
            <p:spPr>
              <a:xfrm rot="2229032">
                <a:off x="4083080" y="4491700"/>
                <a:ext cx="760397" cy="1797616"/>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7" name="Elipse 36">
                <a:extLst>
                  <a:ext uri="{FF2B5EF4-FFF2-40B4-BE49-F238E27FC236}">
                    <a16:creationId xmlns:a16="http://schemas.microsoft.com/office/drawing/2014/main" id="{F961B96E-9645-D5AB-4E7C-028C47AE28FA}"/>
                  </a:ext>
                </a:extLst>
              </p:cNvPr>
              <p:cNvSpPr/>
              <p:nvPr/>
            </p:nvSpPr>
            <p:spPr>
              <a:xfrm rot="2229032">
                <a:off x="4201915" y="4816880"/>
                <a:ext cx="492516" cy="1164331"/>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Elipse 37">
                <a:extLst>
                  <a:ext uri="{FF2B5EF4-FFF2-40B4-BE49-F238E27FC236}">
                    <a16:creationId xmlns:a16="http://schemas.microsoft.com/office/drawing/2014/main" id="{BDFF7E5A-617B-266D-59D7-775C000002C0}"/>
                  </a:ext>
                </a:extLst>
              </p:cNvPr>
              <p:cNvSpPr/>
              <p:nvPr/>
            </p:nvSpPr>
            <p:spPr>
              <a:xfrm rot="2229032">
                <a:off x="4292083" y="5049312"/>
                <a:ext cx="295904" cy="699531"/>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43" name="Grupo 42">
              <a:extLst>
                <a:ext uri="{FF2B5EF4-FFF2-40B4-BE49-F238E27FC236}">
                  <a16:creationId xmlns:a16="http://schemas.microsoft.com/office/drawing/2014/main" id="{AE3EDC1F-12D7-DFAC-8F13-74B832867AC6}"/>
                </a:ext>
              </a:extLst>
            </p:cNvPr>
            <p:cNvGrpSpPr/>
            <p:nvPr/>
          </p:nvGrpSpPr>
          <p:grpSpPr>
            <a:xfrm>
              <a:off x="3209924" y="2852737"/>
              <a:ext cx="5717083" cy="2557462"/>
              <a:chOff x="3209924" y="3157537"/>
              <a:chExt cx="5717083" cy="2557462"/>
            </a:xfrm>
          </p:grpSpPr>
          <p:sp>
            <p:nvSpPr>
              <p:cNvPr id="44" name="AutoShape 2">
                <a:extLst>
                  <a:ext uri="{FF2B5EF4-FFF2-40B4-BE49-F238E27FC236}">
                    <a16:creationId xmlns:a16="http://schemas.microsoft.com/office/drawing/2014/main" id="{909AC57C-2CF2-1EB9-2670-86F858B31CB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45" name="Elipse 44">
                <a:extLst>
                  <a:ext uri="{FF2B5EF4-FFF2-40B4-BE49-F238E27FC236}">
                    <a16:creationId xmlns:a16="http://schemas.microsoft.com/office/drawing/2014/main" id="{B871D021-FC43-C00E-126A-D7B7A0953BF4}"/>
                  </a:ext>
                </a:extLst>
              </p:cNvPr>
              <p:cNvSpPr/>
              <p:nvPr/>
            </p:nvSpPr>
            <p:spPr>
              <a:xfrm>
                <a:off x="3209924" y="5476874"/>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Elipse 45">
                <a:extLst>
                  <a:ext uri="{FF2B5EF4-FFF2-40B4-BE49-F238E27FC236}">
                    <a16:creationId xmlns:a16="http://schemas.microsoft.com/office/drawing/2014/main" id="{6DC1ECA0-2B45-9AD7-6EDE-0BC0357F3C3C}"/>
                  </a:ext>
                </a:extLst>
              </p:cNvPr>
              <p:cNvSpPr/>
              <p:nvPr/>
            </p:nvSpPr>
            <p:spPr>
              <a:xfrm>
                <a:off x="4210049" y="5357811"/>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7" name="Elipse 46">
                <a:extLst>
                  <a:ext uri="{FF2B5EF4-FFF2-40B4-BE49-F238E27FC236}">
                    <a16:creationId xmlns:a16="http://schemas.microsoft.com/office/drawing/2014/main" id="{56589203-E69E-C4C8-173E-1D72F898C8D5}"/>
                  </a:ext>
                </a:extLst>
              </p:cNvPr>
              <p:cNvSpPr/>
              <p:nvPr/>
            </p:nvSpPr>
            <p:spPr>
              <a:xfrm>
                <a:off x="4962524" y="4786311"/>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8" name="Elipse 47">
                <a:extLst>
                  <a:ext uri="{FF2B5EF4-FFF2-40B4-BE49-F238E27FC236}">
                    <a16:creationId xmlns:a16="http://schemas.microsoft.com/office/drawing/2014/main" id="{8812945E-39D5-6038-047A-500181FC246A}"/>
                  </a:ext>
                </a:extLst>
              </p:cNvPr>
              <p:cNvSpPr/>
              <p:nvPr/>
            </p:nvSpPr>
            <p:spPr>
              <a:xfrm>
                <a:off x="5783757" y="435207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9" name="Elipse 48">
                <a:extLst>
                  <a:ext uri="{FF2B5EF4-FFF2-40B4-BE49-F238E27FC236}">
                    <a16:creationId xmlns:a16="http://schemas.microsoft.com/office/drawing/2014/main" id="{A2E6CE78-2D51-B802-73EC-449AC4682764}"/>
                  </a:ext>
                </a:extLst>
              </p:cNvPr>
              <p:cNvSpPr/>
              <p:nvPr/>
            </p:nvSpPr>
            <p:spPr>
              <a:xfrm>
                <a:off x="6593382" y="399012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Elipse 49">
                <a:extLst>
                  <a:ext uri="{FF2B5EF4-FFF2-40B4-BE49-F238E27FC236}">
                    <a16:creationId xmlns:a16="http://schemas.microsoft.com/office/drawing/2014/main" id="{B092C346-31B3-4C96-09BB-BB23587AE576}"/>
                  </a:ext>
                </a:extLst>
              </p:cNvPr>
              <p:cNvSpPr/>
              <p:nvPr/>
            </p:nvSpPr>
            <p:spPr>
              <a:xfrm>
                <a:off x="7336332" y="383771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1" name="Elipse 50">
                <a:extLst>
                  <a:ext uri="{FF2B5EF4-FFF2-40B4-BE49-F238E27FC236}">
                    <a16:creationId xmlns:a16="http://schemas.microsoft.com/office/drawing/2014/main" id="{ECDC110A-C5EA-7F77-3B6B-7CF5C16B874E}"/>
                  </a:ext>
                </a:extLst>
              </p:cNvPr>
              <p:cNvSpPr/>
              <p:nvPr/>
            </p:nvSpPr>
            <p:spPr>
              <a:xfrm>
                <a:off x="8155482" y="342900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Elipse 51">
                <a:extLst>
                  <a:ext uri="{FF2B5EF4-FFF2-40B4-BE49-F238E27FC236}">
                    <a16:creationId xmlns:a16="http://schemas.microsoft.com/office/drawing/2014/main" id="{944CD2CF-5DBF-39E7-3C24-FF5884DDA285}"/>
                  </a:ext>
                </a:extLst>
              </p:cNvPr>
              <p:cNvSpPr/>
              <p:nvPr/>
            </p:nvSpPr>
            <p:spPr>
              <a:xfrm>
                <a:off x="8688882" y="3157537"/>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Elipse 52">
                <a:extLst>
                  <a:ext uri="{FF2B5EF4-FFF2-40B4-BE49-F238E27FC236}">
                    <a16:creationId xmlns:a16="http://schemas.microsoft.com/office/drawing/2014/main" id="{E6BD25DF-EAB1-4071-DDAE-6837D603E976}"/>
                  </a:ext>
                </a:extLst>
              </p:cNvPr>
              <p:cNvSpPr/>
              <p:nvPr/>
            </p:nvSpPr>
            <p:spPr>
              <a:xfrm>
                <a:off x="5111202" y="388924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4" name="Elipse 53">
                <a:extLst>
                  <a:ext uri="{FF2B5EF4-FFF2-40B4-BE49-F238E27FC236}">
                    <a16:creationId xmlns:a16="http://schemas.microsoft.com/office/drawing/2014/main" id="{08501C3D-4FB5-9863-E272-9C597DB93271}"/>
                  </a:ext>
                </a:extLst>
              </p:cNvPr>
              <p:cNvSpPr/>
              <p:nvPr/>
            </p:nvSpPr>
            <p:spPr>
              <a:xfrm>
                <a:off x="5760984" y="3548062"/>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Elipse 54">
                <a:extLst>
                  <a:ext uri="{FF2B5EF4-FFF2-40B4-BE49-F238E27FC236}">
                    <a16:creationId xmlns:a16="http://schemas.microsoft.com/office/drawing/2014/main" id="{16D94FF9-759F-F232-C9DF-2C1608FF3384}"/>
                  </a:ext>
                </a:extLst>
              </p:cNvPr>
              <p:cNvSpPr/>
              <p:nvPr/>
            </p:nvSpPr>
            <p:spPr>
              <a:xfrm>
                <a:off x="5664694" y="509153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6" name="Elipse 55">
                <a:extLst>
                  <a:ext uri="{FF2B5EF4-FFF2-40B4-BE49-F238E27FC236}">
                    <a16:creationId xmlns:a16="http://schemas.microsoft.com/office/drawing/2014/main" id="{6BECD343-B63A-EEA8-9927-47C05677AACC}"/>
                  </a:ext>
                </a:extLst>
              </p:cNvPr>
              <p:cNvSpPr/>
              <p:nvPr/>
            </p:nvSpPr>
            <p:spPr>
              <a:xfrm>
                <a:off x="6593382" y="4753589"/>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AC6EEEE9-13C7-C50C-655D-F79004B5F383}"/>
                  </a:ext>
                </a:extLst>
              </p:cNvPr>
              <p:cNvSpPr txBox="1"/>
              <p:nvPr/>
            </p:nvSpPr>
            <p:spPr>
              <a:xfrm>
                <a:off x="6261315" y="3770751"/>
                <a:ext cx="5078679" cy="8978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𝜋</m:t>
                          </m:r>
                        </m:e>
                        <m:sub>
                          <m:r>
                            <a:rPr lang="es-ES" sz="2000" b="0" i="1" smtClean="0">
                              <a:latin typeface="Cambria Math" panose="02040503050406030204" pitchFamily="18" charset="0"/>
                            </a:rPr>
                            <m:t>𝑘</m:t>
                          </m:r>
                        </m:sub>
                      </m:sSub>
                      <m:r>
                        <a:rPr lang="es-ES" sz="2000" b="0" i="1" smtClean="0">
                          <a:latin typeface="Cambria Math" panose="02040503050406030204" pitchFamily="18" charset="0"/>
                        </a:rPr>
                        <m:t>=</m:t>
                      </m:r>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1</m:t>
                          </m:r>
                        </m:num>
                        <m:den>
                          <m:r>
                            <a:rPr lang="es-ES" sz="2000" b="0" i="1" smtClean="0">
                              <a:latin typeface="Cambria Math" panose="02040503050406030204" pitchFamily="18" charset="0"/>
                            </a:rPr>
                            <m:t>𝑁</m:t>
                          </m:r>
                        </m:den>
                      </m:f>
                      <m:nary>
                        <m:naryPr>
                          <m:chr m:val="∑"/>
                          <m:ctrlPr>
                            <a:rPr lang="es-ES" sz="2000" b="0" i="1" smtClean="0">
                              <a:latin typeface="Cambria Math" panose="02040503050406030204" pitchFamily="18" charset="0"/>
                            </a:rPr>
                          </m:ctrlPr>
                        </m:naryPr>
                        <m:sub>
                          <m:r>
                            <m:rPr>
                              <m:brk m:alnAt="23"/>
                            </m:rPr>
                            <a:rPr lang="es-ES" sz="2000" b="0" i="1" smtClean="0">
                              <a:latin typeface="Cambria Math" panose="02040503050406030204" pitchFamily="18" charset="0"/>
                            </a:rPr>
                            <m:t>𝑖</m:t>
                          </m:r>
                          <m:r>
                            <a:rPr lang="es-ES" sz="2000" b="0" i="1" smtClean="0">
                              <a:latin typeface="Cambria Math" panose="02040503050406030204" pitchFamily="18" charset="0"/>
                            </a:rPr>
                            <m:t>=1</m:t>
                          </m:r>
                        </m:sub>
                        <m:sup>
                          <m:r>
                            <a:rPr lang="es-ES" sz="2000" b="0" i="1" smtClean="0">
                              <a:latin typeface="Cambria Math" panose="02040503050406030204" pitchFamily="18" charset="0"/>
                            </a:rPr>
                            <m:t>𝑁</m:t>
                          </m:r>
                        </m:sup>
                        <m:e>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𝑟</m:t>
                              </m:r>
                            </m:e>
                            <m:sub>
                              <m:r>
                                <a:rPr lang="es-ES" sz="2000" b="0" i="1" smtClean="0">
                                  <a:latin typeface="Cambria Math" panose="02040503050406030204" pitchFamily="18" charset="0"/>
                                </a:rPr>
                                <m:t>𝑖𝑘</m:t>
                              </m:r>
                            </m:sub>
                          </m:sSub>
                        </m:e>
                      </m:nary>
                    </m:oMath>
                  </m:oMathPara>
                </a14:m>
                <a:endParaRPr lang="es-CO" sz="2000" dirty="0"/>
              </a:p>
            </p:txBody>
          </p:sp>
        </mc:Choice>
        <mc:Fallback xmlns="">
          <p:sp>
            <p:nvSpPr>
              <p:cNvPr id="4" name="CuadroTexto 3">
                <a:extLst>
                  <a:ext uri="{FF2B5EF4-FFF2-40B4-BE49-F238E27FC236}">
                    <a16:creationId xmlns:a16="http://schemas.microsoft.com/office/drawing/2014/main" id="{AC6EEEE9-13C7-C50C-655D-F79004B5F383}"/>
                  </a:ext>
                </a:extLst>
              </p:cNvPr>
              <p:cNvSpPr txBox="1">
                <a:spLocks noRot="1" noChangeAspect="1" noMove="1" noResize="1" noEditPoints="1" noAdjustHandles="1" noChangeArrowheads="1" noChangeShapeType="1" noTextEdit="1"/>
              </p:cNvSpPr>
              <p:nvPr/>
            </p:nvSpPr>
            <p:spPr>
              <a:xfrm>
                <a:off x="6261315" y="3770751"/>
                <a:ext cx="5078679" cy="897875"/>
              </a:xfrm>
              <a:prstGeom prst="rect">
                <a:avLst/>
              </a:prstGeom>
              <a:blipFill>
                <a:blip r:embed="rId2"/>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163490719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a:bodyPr>
          <a:lstStyle/>
          <a:p>
            <a:pPr algn="ctr"/>
            <a:r>
              <a:rPr lang="es-ES" dirty="0"/>
              <a:t>Algoritmo EM: </a:t>
            </a:r>
            <a:br>
              <a:rPr lang="es-ES" dirty="0"/>
            </a:br>
            <a:r>
              <a:rPr lang="es-ES" dirty="0"/>
              <a:t>3. Re estimar las distribuciones</a:t>
            </a:r>
            <a:endParaRPr lang="en-CO" dirty="0"/>
          </a:p>
        </p:txBody>
      </p:sp>
      <p:grpSp>
        <p:nvGrpSpPr>
          <p:cNvPr id="3" name="Grupo 2">
            <a:extLst>
              <a:ext uri="{FF2B5EF4-FFF2-40B4-BE49-F238E27FC236}">
                <a16:creationId xmlns:a16="http://schemas.microsoft.com/office/drawing/2014/main" id="{075C4D1A-7E49-D455-E980-F73FAE8B873A}"/>
              </a:ext>
            </a:extLst>
          </p:cNvPr>
          <p:cNvGrpSpPr/>
          <p:nvPr/>
        </p:nvGrpSpPr>
        <p:grpSpPr>
          <a:xfrm>
            <a:off x="1137756" y="2771775"/>
            <a:ext cx="4562088" cy="3671480"/>
            <a:chOff x="3209924" y="1956557"/>
            <a:chExt cx="5717083" cy="4600998"/>
          </a:xfrm>
        </p:grpSpPr>
        <p:grpSp>
          <p:nvGrpSpPr>
            <p:cNvPr id="33" name="Grupo 32">
              <a:extLst>
                <a:ext uri="{FF2B5EF4-FFF2-40B4-BE49-F238E27FC236}">
                  <a16:creationId xmlns:a16="http://schemas.microsoft.com/office/drawing/2014/main" id="{023AC0C3-F155-787F-53F2-530043FC69B3}"/>
                </a:ext>
              </a:extLst>
            </p:cNvPr>
            <p:cNvGrpSpPr/>
            <p:nvPr/>
          </p:nvGrpSpPr>
          <p:grpSpPr>
            <a:xfrm rot="6658918">
              <a:off x="5805557" y="2827412"/>
              <a:ext cx="3457525" cy="1715815"/>
              <a:chOff x="3996765" y="4171949"/>
              <a:chExt cx="1003247" cy="2371725"/>
            </a:xfrm>
          </p:grpSpPr>
          <p:sp>
            <p:nvSpPr>
              <p:cNvPr id="39" name="Elipse 38">
                <a:extLst>
                  <a:ext uri="{FF2B5EF4-FFF2-40B4-BE49-F238E27FC236}">
                    <a16:creationId xmlns:a16="http://schemas.microsoft.com/office/drawing/2014/main" id="{8E1CB1CB-520B-7859-B197-9EB65DC14BFC}"/>
                  </a:ext>
                </a:extLst>
              </p:cNvPr>
              <p:cNvSpPr/>
              <p:nvPr/>
            </p:nvSpPr>
            <p:spPr>
              <a:xfrm rot="2229032">
                <a:off x="3996765" y="4171949"/>
                <a:ext cx="1003247" cy="237172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Elipse 39">
                <a:extLst>
                  <a:ext uri="{FF2B5EF4-FFF2-40B4-BE49-F238E27FC236}">
                    <a16:creationId xmlns:a16="http://schemas.microsoft.com/office/drawing/2014/main" id="{8E923F6E-681A-41CC-CE76-8507EF89C64C}"/>
                  </a:ext>
                </a:extLst>
              </p:cNvPr>
              <p:cNvSpPr/>
              <p:nvPr/>
            </p:nvSpPr>
            <p:spPr>
              <a:xfrm rot="2229032">
                <a:off x="4083080" y="4491700"/>
                <a:ext cx="760397" cy="179761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Elipse 40">
                <a:extLst>
                  <a:ext uri="{FF2B5EF4-FFF2-40B4-BE49-F238E27FC236}">
                    <a16:creationId xmlns:a16="http://schemas.microsoft.com/office/drawing/2014/main" id="{907B9407-FFA4-E5A9-BAA7-04B2E0C00821}"/>
                  </a:ext>
                </a:extLst>
              </p:cNvPr>
              <p:cNvSpPr/>
              <p:nvPr/>
            </p:nvSpPr>
            <p:spPr>
              <a:xfrm rot="2229032">
                <a:off x="4201915" y="4816880"/>
                <a:ext cx="492516" cy="116433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2" name="Elipse 41">
                <a:extLst>
                  <a:ext uri="{FF2B5EF4-FFF2-40B4-BE49-F238E27FC236}">
                    <a16:creationId xmlns:a16="http://schemas.microsoft.com/office/drawing/2014/main" id="{1295E9EB-4DE1-7CFE-5B85-1A2DB6754A53}"/>
                  </a:ext>
                </a:extLst>
              </p:cNvPr>
              <p:cNvSpPr/>
              <p:nvPr/>
            </p:nvSpPr>
            <p:spPr>
              <a:xfrm rot="2229032">
                <a:off x="4292083" y="5049312"/>
                <a:ext cx="295904" cy="69953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nvGrpSpPr>
            <p:cNvPr id="34" name="Grupo 33">
              <a:extLst>
                <a:ext uri="{FF2B5EF4-FFF2-40B4-BE49-F238E27FC236}">
                  <a16:creationId xmlns:a16="http://schemas.microsoft.com/office/drawing/2014/main" id="{8C5A619B-098B-7268-BB71-484FDC1A0FFD}"/>
                </a:ext>
              </a:extLst>
            </p:cNvPr>
            <p:cNvGrpSpPr/>
            <p:nvPr/>
          </p:nvGrpSpPr>
          <p:grpSpPr>
            <a:xfrm rot="11549260">
              <a:off x="3610149" y="2829489"/>
              <a:ext cx="2009672" cy="3728066"/>
              <a:chOff x="3996765" y="4171949"/>
              <a:chExt cx="1003247" cy="2371725"/>
            </a:xfrm>
          </p:grpSpPr>
          <p:sp>
            <p:nvSpPr>
              <p:cNvPr id="35" name="Elipse 34">
                <a:extLst>
                  <a:ext uri="{FF2B5EF4-FFF2-40B4-BE49-F238E27FC236}">
                    <a16:creationId xmlns:a16="http://schemas.microsoft.com/office/drawing/2014/main" id="{9FF16C63-B9CF-55E9-90E7-08E3CAC915FD}"/>
                  </a:ext>
                </a:extLst>
              </p:cNvPr>
              <p:cNvSpPr/>
              <p:nvPr/>
            </p:nvSpPr>
            <p:spPr>
              <a:xfrm rot="2229032">
                <a:off x="3996765" y="4171949"/>
                <a:ext cx="1003247" cy="237172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Elipse 35">
                <a:extLst>
                  <a:ext uri="{FF2B5EF4-FFF2-40B4-BE49-F238E27FC236}">
                    <a16:creationId xmlns:a16="http://schemas.microsoft.com/office/drawing/2014/main" id="{B6CE781A-B62D-446A-5969-53D59D718DA8}"/>
                  </a:ext>
                </a:extLst>
              </p:cNvPr>
              <p:cNvSpPr/>
              <p:nvPr/>
            </p:nvSpPr>
            <p:spPr>
              <a:xfrm rot="2229032">
                <a:off x="4083080" y="4491700"/>
                <a:ext cx="760397" cy="1797616"/>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7" name="Elipse 36">
                <a:extLst>
                  <a:ext uri="{FF2B5EF4-FFF2-40B4-BE49-F238E27FC236}">
                    <a16:creationId xmlns:a16="http://schemas.microsoft.com/office/drawing/2014/main" id="{F961B96E-9645-D5AB-4E7C-028C47AE28FA}"/>
                  </a:ext>
                </a:extLst>
              </p:cNvPr>
              <p:cNvSpPr/>
              <p:nvPr/>
            </p:nvSpPr>
            <p:spPr>
              <a:xfrm rot="2229032">
                <a:off x="4201915" y="4816880"/>
                <a:ext cx="492516" cy="1164331"/>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Elipse 37">
                <a:extLst>
                  <a:ext uri="{FF2B5EF4-FFF2-40B4-BE49-F238E27FC236}">
                    <a16:creationId xmlns:a16="http://schemas.microsoft.com/office/drawing/2014/main" id="{BDFF7E5A-617B-266D-59D7-775C000002C0}"/>
                  </a:ext>
                </a:extLst>
              </p:cNvPr>
              <p:cNvSpPr/>
              <p:nvPr/>
            </p:nvSpPr>
            <p:spPr>
              <a:xfrm rot="2229032">
                <a:off x="4292083" y="5049312"/>
                <a:ext cx="295904" cy="699531"/>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43" name="Grupo 42">
              <a:extLst>
                <a:ext uri="{FF2B5EF4-FFF2-40B4-BE49-F238E27FC236}">
                  <a16:creationId xmlns:a16="http://schemas.microsoft.com/office/drawing/2014/main" id="{AE3EDC1F-12D7-DFAC-8F13-74B832867AC6}"/>
                </a:ext>
              </a:extLst>
            </p:cNvPr>
            <p:cNvGrpSpPr/>
            <p:nvPr/>
          </p:nvGrpSpPr>
          <p:grpSpPr>
            <a:xfrm>
              <a:off x="3209924" y="2852737"/>
              <a:ext cx="5717083" cy="2557462"/>
              <a:chOff x="3209924" y="3157537"/>
              <a:chExt cx="5717083" cy="2557462"/>
            </a:xfrm>
          </p:grpSpPr>
          <p:sp>
            <p:nvSpPr>
              <p:cNvPr id="44" name="AutoShape 2">
                <a:extLst>
                  <a:ext uri="{FF2B5EF4-FFF2-40B4-BE49-F238E27FC236}">
                    <a16:creationId xmlns:a16="http://schemas.microsoft.com/office/drawing/2014/main" id="{909AC57C-2CF2-1EB9-2670-86F858B31CB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45" name="Elipse 44">
                <a:extLst>
                  <a:ext uri="{FF2B5EF4-FFF2-40B4-BE49-F238E27FC236}">
                    <a16:creationId xmlns:a16="http://schemas.microsoft.com/office/drawing/2014/main" id="{B871D021-FC43-C00E-126A-D7B7A0953BF4}"/>
                  </a:ext>
                </a:extLst>
              </p:cNvPr>
              <p:cNvSpPr/>
              <p:nvPr/>
            </p:nvSpPr>
            <p:spPr>
              <a:xfrm>
                <a:off x="3209924" y="5476874"/>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Elipse 45">
                <a:extLst>
                  <a:ext uri="{FF2B5EF4-FFF2-40B4-BE49-F238E27FC236}">
                    <a16:creationId xmlns:a16="http://schemas.microsoft.com/office/drawing/2014/main" id="{6DC1ECA0-2B45-9AD7-6EDE-0BC0357F3C3C}"/>
                  </a:ext>
                </a:extLst>
              </p:cNvPr>
              <p:cNvSpPr/>
              <p:nvPr/>
            </p:nvSpPr>
            <p:spPr>
              <a:xfrm>
                <a:off x="4210049" y="5357811"/>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7" name="Elipse 46">
                <a:extLst>
                  <a:ext uri="{FF2B5EF4-FFF2-40B4-BE49-F238E27FC236}">
                    <a16:creationId xmlns:a16="http://schemas.microsoft.com/office/drawing/2014/main" id="{56589203-E69E-C4C8-173E-1D72F898C8D5}"/>
                  </a:ext>
                </a:extLst>
              </p:cNvPr>
              <p:cNvSpPr/>
              <p:nvPr/>
            </p:nvSpPr>
            <p:spPr>
              <a:xfrm>
                <a:off x="4962524" y="4786311"/>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8" name="Elipse 47">
                <a:extLst>
                  <a:ext uri="{FF2B5EF4-FFF2-40B4-BE49-F238E27FC236}">
                    <a16:creationId xmlns:a16="http://schemas.microsoft.com/office/drawing/2014/main" id="{8812945E-39D5-6038-047A-500181FC246A}"/>
                  </a:ext>
                </a:extLst>
              </p:cNvPr>
              <p:cNvSpPr/>
              <p:nvPr/>
            </p:nvSpPr>
            <p:spPr>
              <a:xfrm>
                <a:off x="5783757" y="435207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9" name="Elipse 48">
                <a:extLst>
                  <a:ext uri="{FF2B5EF4-FFF2-40B4-BE49-F238E27FC236}">
                    <a16:creationId xmlns:a16="http://schemas.microsoft.com/office/drawing/2014/main" id="{A2E6CE78-2D51-B802-73EC-449AC4682764}"/>
                  </a:ext>
                </a:extLst>
              </p:cNvPr>
              <p:cNvSpPr/>
              <p:nvPr/>
            </p:nvSpPr>
            <p:spPr>
              <a:xfrm>
                <a:off x="6593382" y="399012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Elipse 49">
                <a:extLst>
                  <a:ext uri="{FF2B5EF4-FFF2-40B4-BE49-F238E27FC236}">
                    <a16:creationId xmlns:a16="http://schemas.microsoft.com/office/drawing/2014/main" id="{B092C346-31B3-4C96-09BB-BB23587AE576}"/>
                  </a:ext>
                </a:extLst>
              </p:cNvPr>
              <p:cNvSpPr/>
              <p:nvPr/>
            </p:nvSpPr>
            <p:spPr>
              <a:xfrm>
                <a:off x="7336332" y="383771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1" name="Elipse 50">
                <a:extLst>
                  <a:ext uri="{FF2B5EF4-FFF2-40B4-BE49-F238E27FC236}">
                    <a16:creationId xmlns:a16="http://schemas.microsoft.com/office/drawing/2014/main" id="{ECDC110A-C5EA-7F77-3B6B-7CF5C16B874E}"/>
                  </a:ext>
                </a:extLst>
              </p:cNvPr>
              <p:cNvSpPr/>
              <p:nvPr/>
            </p:nvSpPr>
            <p:spPr>
              <a:xfrm>
                <a:off x="8155482" y="342900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Elipse 51">
                <a:extLst>
                  <a:ext uri="{FF2B5EF4-FFF2-40B4-BE49-F238E27FC236}">
                    <a16:creationId xmlns:a16="http://schemas.microsoft.com/office/drawing/2014/main" id="{944CD2CF-5DBF-39E7-3C24-FF5884DDA285}"/>
                  </a:ext>
                </a:extLst>
              </p:cNvPr>
              <p:cNvSpPr/>
              <p:nvPr/>
            </p:nvSpPr>
            <p:spPr>
              <a:xfrm>
                <a:off x="8688882" y="3157537"/>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Elipse 52">
                <a:extLst>
                  <a:ext uri="{FF2B5EF4-FFF2-40B4-BE49-F238E27FC236}">
                    <a16:creationId xmlns:a16="http://schemas.microsoft.com/office/drawing/2014/main" id="{E6BD25DF-EAB1-4071-DDAE-6837D603E976}"/>
                  </a:ext>
                </a:extLst>
              </p:cNvPr>
              <p:cNvSpPr/>
              <p:nvPr/>
            </p:nvSpPr>
            <p:spPr>
              <a:xfrm>
                <a:off x="5111202" y="388924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4" name="Elipse 53">
                <a:extLst>
                  <a:ext uri="{FF2B5EF4-FFF2-40B4-BE49-F238E27FC236}">
                    <a16:creationId xmlns:a16="http://schemas.microsoft.com/office/drawing/2014/main" id="{08501C3D-4FB5-9863-E272-9C597DB93271}"/>
                  </a:ext>
                </a:extLst>
              </p:cNvPr>
              <p:cNvSpPr/>
              <p:nvPr/>
            </p:nvSpPr>
            <p:spPr>
              <a:xfrm>
                <a:off x="5760984" y="3548062"/>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Elipse 54">
                <a:extLst>
                  <a:ext uri="{FF2B5EF4-FFF2-40B4-BE49-F238E27FC236}">
                    <a16:creationId xmlns:a16="http://schemas.microsoft.com/office/drawing/2014/main" id="{16D94FF9-759F-F232-C9DF-2C1608FF3384}"/>
                  </a:ext>
                </a:extLst>
              </p:cNvPr>
              <p:cNvSpPr/>
              <p:nvPr/>
            </p:nvSpPr>
            <p:spPr>
              <a:xfrm>
                <a:off x="5664694" y="509153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6" name="Elipse 55">
                <a:extLst>
                  <a:ext uri="{FF2B5EF4-FFF2-40B4-BE49-F238E27FC236}">
                    <a16:creationId xmlns:a16="http://schemas.microsoft.com/office/drawing/2014/main" id="{6BECD343-B63A-EEA8-9927-47C05677AACC}"/>
                  </a:ext>
                </a:extLst>
              </p:cNvPr>
              <p:cNvSpPr/>
              <p:nvPr/>
            </p:nvSpPr>
            <p:spPr>
              <a:xfrm>
                <a:off x="6593382" y="4753589"/>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AC6EEEE9-13C7-C50C-655D-F79004B5F383}"/>
                  </a:ext>
                </a:extLst>
              </p:cNvPr>
              <p:cNvSpPr txBox="1"/>
              <p:nvPr/>
            </p:nvSpPr>
            <p:spPr>
              <a:xfrm>
                <a:off x="5104641" y="4113667"/>
                <a:ext cx="5078679" cy="89787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𝜋</m:t>
                          </m:r>
                        </m:e>
                        <m:sub>
                          <m:r>
                            <a:rPr lang="es-ES" sz="2000" b="0" i="1" smtClean="0">
                              <a:latin typeface="Cambria Math" panose="02040503050406030204" pitchFamily="18" charset="0"/>
                            </a:rPr>
                            <m:t>𝑘</m:t>
                          </m:r>
                        </m:sub>
                      </m:sSub>
                      <m:r>
                        <a:rPr lang="es-ES" sz="2000" b="0" i="1" smtClean="0">
                          <a:latin typeface="Cambria Math" panose="02040503050406030204" pitchFamily="18" charset="0"/>
                        </a:rPr>
                        <m:t>=</m:t>
                      </m:r>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1</m:t>
                          </m:r>
                        </m:num>
                        <m:den>
                          <m:r>
                            <a:rPr lang="es-ES" sz="2000" b="0" i="1" smtClean="0">
                              <a:latin typeface="Cambria Math" panose="02040503050406030204" pitchFamily="18" charset="0"/>
                            </a:rPr>
                            <m:t>𝑁</m:t>
                          </m:r>
                        </m:den>
                      </m:f>
                      <m:nary>
                        <m:naryPr>
                          <m:chr m:val="∑"/>
                          <m:ctrlPr>
                            <a:rPr lang="es-ES" sz="2000" b="0" i="1" smtClean="0">
                              <a:latin typeface="Cambria Math" panose="02040503050406030204" pitchFamily="18" charset="0"/>
                            </a:rPr>
                          </m:ctrlPr>
                        </m:naryPr>
                        <m:sub>
                          <m:r>
                            <m:rPr>
                              <m:brk m:alnAt="23"/>
                            </m:rPr>
                            <a:rPr lang="es-ES" sz="2000" b="0" i="1" smtClean="0">
                              <a:latin typeface="Cambria Math" panose="02040503050406030204" pitchFamily="18" charset="0"/>
                            </a:rPr>
                            <m:t>𝑖</m:t>
                          </m:r>
                          <m:r>
                            <a:rPr lang="es-ES" sz="2000" b="0" i="1" smtClean="0">
                              <a:latin typeface="Cambria Math" panose="02040503050406030204" pitchFamily="18" charset="0"/>
                            </a:rPr>
                            <m:t>=1</m:t>
                          </m:r>
                        </m:sub>
                        <m:sup>
                          <m:r>
                            <a:rPr lang="es-ES" sz="2000" b="0" i="1" smtClean="0">
                              <a:latin typeface="Cambria Math" panose="02040503050406030204" pitchFamily="18" charset="0"/>
                            </a:rPr>
                            <m:t>𝑁</m:t>
                          </m:r>
                        </m:sup>
                        <m:e>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𝑟</m:t>
                              </m:r>
                            </m:e>
                            <m:sub>
                              <m:r>
                                <a:rPr lang="es-ES" sz="2000" b="0" i="1" smtClean="0">
                                  <a:latin typeface="Cambria Math" panose="02040503050406030204" pitchFamily="18" charset="0"/>
                                </a:rPr>
                                <m:t>𝑖𝑘</m:t>
                              </m:r>
                            </m:sub>
                          </m:sSub>
                        </m:e>
                      </m:nary>
                    </m:oMath>
                  </m:oMathPara>
                </a14:m>
                <a:endParaRPr lang="es-CO" sz="2000" dirty="0"/>
              </a:p>
            </p:txBody>
          </p:sp>
        </mc:Choice>
        <mc:Fallback xmlns="">
          <p:sp>
            <p:nvSpPr>
              <p:cNvPr id="4" name="CuadroTexto 3">
                <a:extLst>
                  <a:ext uri="{FF2B5EF4-FFF2-40B4-BE49-F238E27FC236}">
                    <a16:creationId xmlns:a16="http://schemas.microsoft.com/office/drawing/2014/main" id="{AC6EEEE9-13C7-C50C-655D-F79004B5F383}"/>
                  </a:ext>
                </a:extLst>
              </p:cNvPr>
              <p:cNvSpPr txBox="1">
                <a:spLocks noRot="1" noChangeAspect="1" noMove="1" noResize="1" noEditPoints="1" noAdjustHandles="1" noChangeArrowheads="1" noChangeShapeType="1" noTextEdit="1"/>
              </p:cNvSpPr>
              <p:nvPr/>
            </p:nvSpPr>
            <p:spPr>
              <a:xfrm>
                <a:off x="5104641" y="4113667"/>
                <a:ext cx="5078679" cy="897875"/>
              </a:xfrm>
              <a:prstGeom prst="rect">
                <a:avLst/>
              </a:prstGeom>
              <a:blipFill>
                <a:blip r:embed="rId2"/>
                <a:stretch>
                  <a:fillRect/>
                </a:stretch>
              </a:blipFill>
            </p:spPr>
            <p:txBody>
              <a:bodyPr/>
              <a:lstStyle/>
              <a:p>
                <a:r>
                  <a:rPr lang="es-CO">
                    <a:noFill/>
                  </a:rPr>
                  <a:t> </a:t>
                </a:r>
              </a:p>
            </p:txBody>
          </p:sp>
        </mc:Fallback>
      </mc:AlternateContent>
      <mc:AlternateContent xmlns:mc="http://schemas.openxmlformats.org/markup-compatibility/2006" xmlns:a14="http://schemas.microsoft.com/office/drawing/2010/main">
        <mc:Choice Requires="a14">
          <p:sp>
            <p:nvSpPr>
              <p:cNvPr id="5" name="CuadroTexto 4">
                <a:extLst>
                  <a:ext uri="{FF2B5EF4-FFF2-40B4-BE49-F238E27FC236}">
                    <a16:creationId xmlns:a16="http://schemas.microsoft.com/office/drawing/2014/main" id="{561E368C-0E10-4D91-7655-80BFED0E2F93}"/>
                  </a:ext>
                </a:extLst>
              </p:cNvPr>
              <p:cNvSpPr txBox="1"/>
              <p:nvPr/>
            </p:nvSpPr>
            <p:spPr>
              <a:xfrm>
                <a:off x="8735674" y="2998169"/>
                <a:ext cx="1641475" cy="312887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s-ES" b="0" i="1" smtClean="0">
                              <a:latin typeface="Cambria Math" panose="02040503050406030204" pitchFamily="18" charset="0"/>
                            </a:rPr>
                          </m:ctrlPr>
                        </m:sSubPr>
                        <m:e>
                          <m:r>
                            <a:rPr lang="es-ES" b="0" i="1" smtClean="0">
                              <a:latin typeface="Cambria Math" panose="02040503050406030204" pitchFamily="18" charset="0"/>
                            </a:rPr>
                            <m:t>𝑟</m:t>
                          </m:r>
                        </m:e>
                        <m:sub>
                          <m:r>
                            <a:rPr lang="es-ES" b="0" i="1" smtClean="0">
                              <a:latin typeface="Cambria Math" panose="02040503050406030204" pitchFamily="18" charset="0"/>
                            </a:rPr>
                            <m:t>𝑖𝑘</m:t>
                          </m:r>
                        </m:sub>
                      </m:sSub>
                      <m:r>
                        <a:rPr lang="es-ES" b="0" i="1" smtClean="0">
                          <a:latin typeface="Cambria Math" panose="02040503050406030204" pitchFamily="18" charset="0"/>
                        </a:rPr>
                        <m:t>=</m:t>
                      </m:r>
                      <m:d>
                        <m:dPr>
                          <m:begChr m:val="["/>
                          <m:endChr m:val="]"/>
                          <m:ctrlPr>
                            <a:rPr lang="es-CO" i="1" smtClean="0">
                              <a:latin typeface="Cambria Math" panose="02040503050406030204" pitchFamily="18" charset="0"/>
                            </a:rPr>
                          </m:ctrlPr>
                        </m:dPr>
                        <m:e>
                          <m:m>
                            <m:mPr>
                              <m:mcs>
                                <m:mc>
                                  <m:mcPr>
                                    <m:count m:val="2"/>
                                    <m:mcJc m:val="center"/>
                                  </m:mcPr>
                                </m:mc>
                              </m:mcs>
                              <m:ctrlPr>
                                <a:rPr lang="es-CO" i="1" smtClean="0">
                                  <a:latin typeface="Cambria Math" panose="02040503050406030204" pitchFamily="18" charset="0"/>
                                </a:rPr>
                              </m:ctrlPr>
                            </m:mPr>
                            <m:mr>
                              <m:e>
                                <m:r>
                                  <m:rPr>
                                    <m:brk m:alnAt="7"/>
                                  </m:rPr>
                                  <a:rPr lang="es-ES" b="0" i="1" smtClean="0">
                                    <a:latin typeface="Cambria Math" panose="02040503050406030204" pitchFamily="18" charset="0"/>
                                  </a:rPr>
                                  <m:t>1</m:t>
                                </m:r>
                              </m:e>
                              <m:e>
                                <m:r>
                                  <a:rPr lang="es-ES" b="0" i="1" smtClean="0">
                                    <a:latin typeface="Cambria Math" panose="02040503050406030204" pitchFamily="18" charset="0"/>
                                  </a:rPr>
                                  <m:t>0</m:t>
                                </m:r>
                              </m:e>
                            </m:mr>
                            <m:mr>
                              <m:e>
                                <m:eqArr>
                                  <m:eqArrPr>
                                    <m:ctrlPr>
                                      <a:rPr lang="es-CO" b="0" i="1" smtClean="0">
                                        <a:latin typeface="Cambria Math" panose="02040503050406030204" pitchFamily="18" charset="0"/>
                                      </a:rPr>
                                    </m:ctrlPr>
                                  </m:eqArrPr>
                                  <m:e>
                                    <m:r>
                                      <a:rPr lang="es-ES" b="0" i="1" smtClean="0">
                                        <a:latin typeface="Cambria Math" panose="02040503050406030204" pitchFamily="18" charset="0"/>
                                      </a:rPr>
                                      <m:t>1</m:t>
                                    </m:r>
                                  </m:e>
                                  <m:e>
                                    <m:r>
                                      <a:rPr lang="es-ES" b="0" i="1" smtClean="0">
                                        <a:latin typeface="Cambria Math" panose="02040503050406030204" pitchFamily="18" charset="0"/>
                                      </a:rPr>
                                      <m:t>1</m:t>
                                    </m:r>
                                  </m:e>
                                  <m:e>
                                    <m:r>
                                      <a:rPr lang="es-ES" b="0" i="1" smtClean="0">
                                        <a:latin typeface="Cambria Math" panose="02040503050406030204" pitchFamily="18" charset="0"/>
                                      </a:rPr>
                                      <m:t>0.8</m:t>
                                    </m:r>
                                  </m:e>
                                  <m:e>
                                    <m:r>
                                      <a:rPr lang="es-ES" b="0" i="1" smtClean="0">
                                        <a:latin typeface="Cambria Math" panose="02040503050406030204" pitchFamily="18" charset="0"/>
                                      </a:rPr>
                                      <m:t>0.7</m:t>
                                    </m:r>
                                  </m:e>
                                  <m:e>
                                    <m:r>
                                      <a:rPr lang="es-ES" b="0" i="1" smtClean="0">
                                        <a:latin typeface="Cambria Math" panose="02040503050406030204" pitchFamily="18" charset="0"/>
                                      </a:rPr>
                                      <m:t>0.8</m:t>
                                    </m:r>
                                  </m:e>
                                  <m:e>
                                    <m:r>
                                      <a:rPr lang="es-ES" b="0" i="1" smtClean="0">
                                        <a:latin typeface="Cambria Math" panose="02040503050406030204" pitchFamily="18" charset="0"/>
                                      </a:rPr>
                                      <m:t>0.6</m:t>
                                    </m:r>
                                  </m:e>
                                  <m:e>
                                    <m:r>
                                      <a:rPr lang="es-ES" b="0" i="1" smtClean="0">
                                        <a:latin typeface="Cambria Math" panose="02040503050406030204" pitchFamily="18" charset="0"/>
                                      </a:rPr>
                                      <m:t>0.5</m:t>
                                    </m:r>
                                  </m:e>
                                  <m:e>
                                    <m:r>
                                      <a:rPr lang="es-ES" b="0" i="1" smtClean="0">
                                        <a:latin typeface="Cambria Math" panose="02040503050406030204" pitchFamily="18" charset="0"/>
                                      </a:rPr>
                                      <m:t>0.6</m:t>
                                    </m:r>
                                  </m:e>
                                  <m:e>
                                    <m:r>
                                      <a:rPr lang="es-ES" b="0" i="1" smtClean="0">
                                        <a:latin typeface="Cambria Math" panose="02040503050406030204" pitchFamily="18" charset="0"/>
                                      </a:rPr>
                                      <m:t>0.2</m:t>
                                    </m:r>
                                  </m:e>
                                  <m:e>
                                    <m:r>
                                      <a:rPr lang="es-ES" b="0" i="1" smtClean="0">
                                        <a:latin typeface="Cambria Math" panose="02040503050406030204" pitchFamily="18" charset="0"/>
                                      </a:rPr>
                                      <m:t>0</m:t>
                                    </m:r>
                                  </m:e>
                                  <m:e>
                                    <m:r>
                                      <a:rPr lang="es-ES" b="0" i="1" smtClean="0">
                                        <a:latin typeface="Cambria Math" panose="02040503050406030204" pitchFamily="18" charset="0"/>
                                      </a:rPr>
                                      <m:t>0</m:t>
                                    </m:r>
                                  </m:e>
                                </m:eqArr>
                              </m:e>
                              <m:e>
                                <m:eqArr>
                                  <m:eqArrPr>
                                    <m:ctrlPr>
                                      <a:rPr lang="es-CO" i="1" smtClean="0">
                                        <a:latin typeface="Cambria Math" panose="02040503050406030204" pitchFamily="18" charset="0"/>
                                      </a:rPr>
                                    </m:ctrlPr>
                                  </m:eqArrPr>
                                  <m:e>
                                    <m:r>
                                      <a:rPr lang="es-ES" b="0" i="1" smtClean="0">
                                        <a:latin typeface="Cambria Math" panose="02040503050406030204" pitchFamily="18" charset="0"/>
                                      </a:rPr>
                                      <m:t>0</m:t>
                                    </m:r>
                                  </m:e>
                                  <m:e>
                                    <m:r>
                                      <a:rPr lang="es-ES" b="0" i="1" smtClean="0">
                                        <a:latin typeface="Cambria Math" panose="02040503050406030204" pitchFamily="18" charset="0"/>
                                      </a:rPr>
                                      <m:t>0</m:t>
                                    </m:r>
                                  </m:e>
                                  <m:e>
                                    <m:r>
                                      <a:rPr lang="es-ES" b="0" i="1" smtClean="0">
                                        <a:latin typeface="Cambria Math" panose="02040503050406030204" pitchFamily="18" charset="0"/>
                                      </a:rPr>
                                      <m:t>0.2</m:t>
                                    </m:r>
                                  </m:e>
                                  <m:e>
                                    <m:r>
                                      <a:rPr lang="es-ES" b="0" i="1" smtClean="0">
                                        <a:latin typeface="Cambria Math" panose="02040503050406030204" pitchFamily="18" charset="0"/>
                                      </a:rPr>
                                      <m:t>0.3</m:t>
                                    </m:r>
                                  </m:e>
                                  <m:e>
                                    <m:r>
                                      <a:rPr lang="es-ES" b="0" i="1" smtClean="0">
                                        <a:latin typeface="Cambria Math" panose="02040503050406030204" pitchFamily="18" charset="0"/>
                                      </a:rPr>
                                      <m:t>0.2</m:t>
                                    </m:r>
                                  </m:e>
                                  <m:e>
                                    <m:r>
                                      <a:rPr lang="es-ES" b="0" i="1" smtClean="0">
                                        <a:latin typeface="Cambria Math" panose="02040503050406030204" pitchFamily="18" charset="0"/>
                                      </a:rPr>
                                      <m:t>0.4</m:t>
                                    </m:r>
                                  </m:e>
                                  <m:e>
                                    <m:r>
                                      <a:rPr lang="es-ES" b="0" i="1" smtClean="0">
                                        <a:latin typeface="Cambria Math" panose="02040503050406030204" pitchFamily="18" charset="0"/>
                                      </a:rPr>
                                      <m:t>0.5</m:t>
                                    </m:r>
                                  </m:e>
                                  <m:e>
                                    <m:r>
                                      <a:rPr lang="es-ES" b="0" i="1" smtClean="0">
                                        <a:latin typeface="Cambria Math" panose="02040503050406030204" pitchFamily="18" charset="0"/>
                                      </a:rPr>
                                      <m:t>0.4</m:t>
                                    </m:r>
                                  </m:e>
                                  <m:e>
                                    <m:r>
                                      <a:rPr lang="es-ES" b="0" i="1" smtClean="0">
                                        <a:latin typeface="Cambria Math" panose="02040503050406030204" pitchFamily="18" charset="0"/>
                                      </a:rPr>
                                      <m:t>0.8</m:t>
                                    </m:r>
                                  </m:e>
                                  <m:e>
                                    <m:r>
                                      <a:rPr lang="es-ES" b="0" i="1" smtClean="0">
                                        <a:latin typeface="Cambria Math" panose="02040503050406030204" pitchFamily="18" charset="0"/>
                                      </a:rPr>
                                      <m:t>1</m:t>
                                    </m:r>
                                  </m:e>
                                  <m:e>
                                    <m:r>
                                      <a:rPr lang="es-ES" b="0" i="1" smtClean="0">
                                        <a:latin typeface="Cambria Math" panose="02040503050406030204" pitchFamily="18" charset="0"/>
                                      </a:rPr>
                                      <m:t>1</m:t>
                                    </m:r>
                                  </m:e>
                                </m:eqArr>
                              </m:e>
                            </m:mr>
                          </m:m>
                        </m:e>
                      </m:d>
                    </m:oMath>
                  </m:oMathPara>
                </a14:m>
                <a:endParaRPr lang="es-CO" dirty="0"/>
              </a:p>
            </p:txBody>
          </p:sp>
        </mc:Choice>
        <mc:Fallback xmlns="">
          <p:sp>
            <p:nvSpPr>
              <p:cNvPr id="5" name="CuadroTexto 4">
                <a:extLst>
                  <a:ext uri="{FF2B5EF4-FFF2-40B4-BE49-F238E27FC236}">
                    <a16:creationId xmlns:a16="http://schemas.microsoft.com/office/drawing/2014/main" id="{561E368C-0E10-4D91-7655-80BFED0E2F93}"/>
                  </a:ext>
                </a:extLst>
              </p:cNvPr>
              <p:cNvSpPr txBox="1">
                <a:spLocks noRot="1" noChangeAspect="1" noMove="1" noResize="1" noEditPoints="1" noAdjustHandles="1" noChangeArrowheads="1" noChangeShapeType="1" noTextEdit="1"/>
              </p:cNvSpPr>
              <p:nvPr/>
            </p:nvSpPr>
            <p:spPr>
              <a:xfrm>
                <a:off x="8735674" y="2998169"/>
                <a:ext cx="1641475" cy="3128870"/>
              </a:xfrm>
              <a:prstGeom prst="rect">
                <a:avLst/>
              </a:prstGeom>
              <a:blipFill>
                <a:blip r:embed="rId3"/>
                <a:stretch>
                  <a:fillRect/>
                </a:stretch>
              </a:blipFill>
            </p:spPr>
            <p:txBody>
              <a:bodyPr/>
              <a:lstStyle/>
              <a:p>
                <a:r>
                  <a:rPr lang="es-CO">
                    <a:noFill/>
                  </a:rPr>
                  <a:t> </a:t>
                </a:r>
              </a:p>
            </p:txBody>
          </p:sp>
        </mc:Fallback>
      </mc:AlternateContent>
      <p:sp>
        <p:nvSpPr>
          <p:cNvPr id="6" name="Rectángulo 5">
            <a:extLst>
              <a:ext uri="{FF2B5EF4-FFF2-40B4-BE49-F238E27FC236}">
                <a16:creationId xmlns:a16="http://schemas.microsoft.com/office/drawing/2014/main" id="{75D4B226-CD61-ED3C-FCDD-756E13C472AA}"/>
              </a:ext>
            </a:extLst>
          </p:cNvPr>
          <p:cNvSpPr/>
          <p:nvPr/>
        </p:nvSpPr>
        <p:spPr>
          <a:xfrm>
            <a:off x="9382126" y="2998169"/>
            <a:ext cx="400050" cy="3148530"/>
          </a:xfrm>
          <a:prstGeom prst="rect">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7" name="Rectángulo 6">
            <a:extLst>
              <a:ext uri="{FF2B5EF4-FFF2-40B4-BE49-F238E27FC236}">
                <a16:creationId xmlns:a16="http://schemas.microsoft.com/office/drawing/2014/main" id="{2B509899-A94C-52A6-767E-B5FE5DD7FDB8}"/>
              </a:ext>
            </a:extLst>
          </p:cNvPr>
          <p:cNvSpPr/>
          <p:nvPr/>
        </p:nvSpPr>
        <p:spPr>
          <a:xfrm>
            <a:off x="9898224" y="2988644"/>
            <a:ext cx="400050" cy="3148530"/>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11" name="CuadroTexto 10">
            <a:extLst>
              <a:ext uri="{FF2B5EF4-FFF2-40B4-BE49-F238E27FC236}">
                <a16:creationId xmlns:a16="http://schemas.microsoft.com/office/drawing/2014/main" id="{0D6F4686-A090-03A6-D3BC-4A445FA93C03}"/>
              </a:ext>
            </a:extLst>
          </p:cNvPr>
          <p:cNvSpPr txBox="1"/>
          <p:nvPr/>
        </p:nvSpPr>
        <p:spPr>
          <a:xfrm>
            <a:off x="9280316" y="6248226"/>
            <a:ext cx="617908" cy="307777"/>
          </a:xfrm>
          <a:prstGeom prst="rect">
            <a:avLst/>
          </a:prstGeom>
          <a:noFill/>
        </p:spPr>
        <p:txBody>
          <a:bodyPr wrap="square">
            <a:spAutoFit/>
          </a:bodyPr>
          <a:lstStyle/>
          <a:p>
            <a:pPr algn="ctr"/>
            <a:r>
              <a:rPr lang="es-ES" sz="1400" dirty="0"/>
              <a:t>7.2</a:t>
            </a:r>
            <a:endParaRPr lang="es-CO" sz="1400" dirty="0"/>
          </a:p>
        </p:txBody>
      </p:sp>
      <p:sp>
        <p:nvSpPr>
          <p:cNvPr id="12" name="CuadroTexto 11">
            <a:extLst>
              <a:ext uri="{FF2B5EF4-FFF2-40B4-BE49-F238E27FC236}">
                <a16:creationId xmlns:a16="http://schemas.microsoft.com/office/drawing/2014/main" id="{79C052AD-1104-2B8D-6708-64BA77562184}"/>
              </a:ext>
            </a:extLst>
          </p:cNvPr>
          <p:cNvSpPr txBox="1"/>
          <p:nvPr/>
        </p:nvSpPr>
        <p:spPr>
          <a:xfrm>
            <a:off x="9789565" y="6248226"/>
            <a:ext cx="617908" cy="307777"/>
          </a:xfrm>
          <a:prstGeom prst="rect">
            <a:avLst/>
          </a:prstGeom>
          <a:noFill/>
        </p:spPr>
        <p:txBody>
          <a:bodyPr wrap="square">
            <a:spAutoFit/>
          </a:bodyPr>
          <a:lstStyle/>
          <a:p>
            <a:pPr algn="ctr"/>
            <a:r>
              <a:rPr lang="es-ES" sz="1400" dirty="0"/>
              <a:t>4.8</a:t>
            </a:r>
            <a:endParaRPr lang="es-CO" sz="1400" dirty="0"/>
          </a:p>
        </p:txBody>
      </p:sp>
    </p:spTree>
    <p:extLst>
      <p:ext uri="{BB962C8B-B14F-4D97-AF65-F5344CB8AC3E}">
        <p14:creationId xmlns:p14="http://schemas.microsoft.com/office/powerpoint/2010/main" val="22376823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a:bodyPr>
          <a:lstStyle/>
          <a:p>
            <a:pPr algn="ctr"/>
            <a:r>
              <a:rPr lang="es-ES" dirty="0"/>
              <a:t>Algoritmo EM: </a:t>
            </a:r>
            <a:br>
              <a:rPr lang="es-ES" dirty="0"/>
            </a:br>
            <a:r>
              <a:rPr lang="es-ES" dirty="0"/>
              <a:t>3. Re estimar las distribuciones</a:t>
            </a:r>
            <a:endParaRPr lang="en-CO" dirty="0"/>
          </a:p>
        </p:txBody>
      </p:sp>
      <p:grpSp>
        <p:nvGrpSpPr>
          <p:cNvPr id="3" name="Grupo 2">
            <a:extLst>
              <a:ext uri="{FF2B5EF4-FFF2-40B4-BE49-F238E27FC236}">
                <a16:creationId xmlns:a16="http://schemas.microsoft.com/office/drawing/2014/main" id="{075C4D1A-7E49-D455-E980-F73FAE8B873A}"/>
              </a:ext>
            </a:extLst>
          </p:cNvPr>
          <p:cNvGrpSpPr/>
          <p:nvPr/>
        </p:nvGrpSpPr>
        <p:grpSpPr>
          <a:xfrm>
            <a:off x="1137756" y="2771775"/>
            <a:ext cx="4562088" cy="3671480"/>
            <a:chOff x="3209924" y="1956557"/>
            <a:chExt cx="5717083" cy="4600998"/>
          </a:xfrm>
        </p:grpSpPr>
        <p:grpSp>
          <p:nvGrpSpPr>
            <p:cNvPr id="33" name="Grupo 32">
              <a:extLst>
                <a:ext uri="{FF2B5EF4-FFF2-40B4-BE49-F238E27FC236}">
                  <a16:creationId xmlns:a16="http://schemas.microsoft.com/office/drawing/2014/main" id="{023AC0C3-F155-787F-53F2-530043FC69B3}"/>
                </a:ext>
              </a:extLst>
            </p:cNvPr>
            <p:cNvGrpSpPr/>
            <p:nvPr/>
          </p:nvGrpSpPr>
          <p:grpSpPr>
            <a:xfrm rot="6658918">
              <a:off x="5805557" y="2827412"/>
              <a:ext cx="3457525" cy="1715815"/>
              <a:chOff x="3996765" y="4171949"/>
              <a:chExt cx="1003247" cy="2371725"/>
            </a:xfrm>
          </p:grpSpPr>
          <p:sp>
            <p:nvSpPr>
              <p:cNvPr id="39" name="Elipse 38">
                <a:extLst>
                  <a:ext uri="{FF2B5EF4-FFF2-40B4-BE49-F238E27FC236}">
                    <a16:creationId xmlns:a16="http://schemas.microsoft.com/office/drawing/2014/main" id="{8E1CB1CB-520B-7859-B197-9EB65DC14BFC}"/>
                  </a:ext>
                </a:extLst>
              </p:cNvPr>
              <p:cNvSpPr/>
              <p:nvPr/>
            </p:nvSpPr>
            <p:spPr>
              <a:xfrm rot="2229032">
                <a:off x="3996765" y="4171949"/>
                <a:ext cx="1003247" cy="237172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Elipse 39">
                <a:extLst>
                  <a:ext uri="{FF2B5EF4-FFF2-40B4-BE49-F238E27FC236}">
                    <a16:creationId xmlns:a16="http://schemas.microsoft.com/office/drawing/2014/main" id="{8E923F6E-681A-41CC-CE76-8507EF89C64C}"/>
                  </a:ext>
                </a:extLst>
              </p:cNvPr>
              <p:cNvSpPr/>
              <p:nvPr/>
            </p:nvSpPr>
            <p:spPr>
              <a:xfrm rot="2229032">
                <a:off x="4083080" y="4491700"/>
                <a:ext cx="760397" cy="179761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Elipse 40">
                <a:extLst>
                  <a:ext uri="{FF2B5EF4-FFF2-40B4-BE49-F238E27FC236}">
                    <a16:creationId xmlns:a16="http://schemas.microsoft.com/office/drawing/2014/main" id="{907B9407-FFA4-E5A9-BAA7-04B2E0C00821}"/>
                  </a:ext>
                </a:extLst>
              </p:cNvPr>
              <p:cNvSpPr/>
              <p:nvPr/>
            </p:nvSpPr>
            <p:spPr>
              <a:xfrm rot="2229032">
                <a:off x="4201915" y="4816880"/>
                <a:ext cx="492516" cy="116433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2" name="Elipse 41">
                <a:extLst>
                  <a:ext uri="{FF2B5EF4-FFF2-40B4-BE49-F238E27FC236}">
                    <a16:creationId xmlns:a16="http://schemas.microsoft.com/office/drawing/2014/main" id="{1295E9EB-4DE1-7CFE-5B85-1A2DB6754A53}"/>
                  </a:ext>
                </a:extLst>
              </p:cNvPr>
              <p:cNvSpPr/>
              <p:nvPr/>
            </p:nvSpPr>
            <p:spPr>
              <a:xfrm rot="2229032">
                <a:off x="4292083" y="5049312"/>
                <a:ext cx="295904" cy="69953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nvGrpSpPr>
            <p:cNvPr id="34" name="Grupo 33">
              <a:extLst>
                <a:ext uri="{FF2B5EF4-FFF2-40B4-BE49-F238E27FC236}">
                  <a16:creationId xmlns:a16="http://schemas.microsoft.com/office/drawing/2014/main" id="{8C5A619B-098B-7268-BB71-484FDC1A0FFD}"/>
                </a:ext>
              </a:extLst>
            </p:cNvPr>
            <p:cNvGrpSpPr/>
            <p:nvPr/>
          </p:nvGrpSpPr>
          <p:grpSpPr>
            <a:xfrm rot="11549260">
              <a:off x="3610149" y="2829489"/>
              <a:ext cx="2009672" cy="3728066"/>
              <a:chOff x="3996765" y="4171949"/>
              <a:chExt cx="1003247" cy="2371725"/>
            </a:xfrm>
          </p:grpSpPr>
          <p:sp>
            <p:nvSpPr>
              <p:cNvPr id="35" name="Elipse 34">
                <a:extLst>
                  <a:ext uri="{FF2B5EF4-FFF2-40B4-BE49-F238E27FC236}">
                    <a16:creationId xmlns:a16="http://schemas.microsoft.com/office/drawing/2014/main" id="{9FF16C63-B9CF-55E9-90E7-08E3CAC915FD}"/>
                  </a:ext>
                </a:extLst>
              </p:cNvPr>
              <p:cNvSpPr/>
              <p:nvPr/>
            </p:nvSpPr>
            <p:spPr>
              <a:xfrm rot="2229032">
                <a:off x="3996765" y="4171949"/>
                <a:ext cx="1003247" cy="237172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Elipse 35">
                <a:extLst>
                  <a:ext uri="{FF2B5EF4-FFF2-40B4-BE49-F238E27FC236}">
                    <a16:creationId xmlns:a16="http://schemas.microsoft.com/office/drawing/2014/main" id="{B6CE781A-B62D-446A-5969-53D59D718DA8}"/>
                  </a:ext>
                </a:extLst>
              </p:cNvPr>
              <p:cNvSpPr/>
              <p:nvPr/>
            </p:nvSpPr>
            <p:spPr>
              <a:xfrm rot="2229032">
                <a:off x="4083080" y="4491700"/>
                <a:ext cx="760397" cy="1797616"/>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7" name="Elipse 36">
                <a:extLst>
                  <a:ext uri="{FF2B5EF4-FFF2-40B4-BE49-F238E27FC236}">
                    <a16:creationId xmlns:a16="http://schemas.microsoft.com/office/drawing/2014/main" id="{F961B96E-9645-D5AB-4E7C-028C47AE28FA}"/>
                  </a:ext>
                </a:extLst>
              </p:cNvPr>
              <p:cNvSpPr/>
              <p:nvPr/>
            </p:nvSpPr>
            <p:spPr>
              <a:xfrm rot="2229032">
                <a:off x="4201915" y="4816880"/>
                <a:ext cx="492516" cy="1164331"/>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Elipse 37">
                <a:extLst>
                  <a:ext uri="{FF2B5EF4-FFF2-40B4-BE49-F238E27FC236}">
                    <a16:creationId xmlns:a16="http://schemas.microsoft.com/office/drawing/2014/main" id="{BDFF7E5A-617B-266D-59D7-775C000002C0}"/>
                  </a:ext>
                </a:extLst>
              </p:cNvPr>
              <p:cNvSpPr/>
              <p:nvPr/>
            </p:nvSpPr>
            <p:spPr>
              <a:xfrm rot="2229032">
                <a:off x="4292083" y="5049312"/>
                <a:ext cx="295904" cy="699531"/>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43" name="Grupo 42">
              <a:extLst>
                <a:ext uri="{FF2B5EF4-FFF2-40B4-BE49-F238E27FC236}">
                  <a16:creationId xmlns:a16="http://schemas.microsoft.com/office/drawing/2014/main" id="{AE3EDC1F-12D7-DFAC-8F13-74B832867AC6}"/>
                </a:ext>
              </a:extLst>
            </p:cNvPr>
            <p:cNvGrpSpPr/>
            <p:nvPr/>
          </p:nvGrpSpPr>
          <p:grpSpPr>
            <a:xfrm>
              <a:off x="3209924" y="2852737"/>
              <a:ext cx="5717083" cy="2557462"/>
              <a:chOff x="3209924" y="3157537"/>
              <a:chExt cx="5717083" cy="2557462"/>
            </a:xfrm>
          </p:grpSpPr>
          <p:sp>
            <p:nvSpPr>
              <p:cNvPr id="44" name="AutoShape 2">
                <a:extLst>
                  <a:ext uri="{FF2B5EF4-FFF2-40B4-BE49-F238E27FC236}">
                    <a16:creationId xmlns:a16="http://schemas.microsoft.com/office/drawing/2014/main" id="{909AC57C-2CF2-1EB9-2670-86F858B31CB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45" name="Elipse 44">
                <a:extLst>
                  <a:ext uri="{FF2B5EF4-FFF2-40B4-BE49-F238E27FC236}">
                    <a16:creationId xmlns:a16="http://schemas.microsoft.com/office/drawing/2014/main" id="{B871D021-FC43-C00E-126A-D7B7A0953BF4}"/>
                  </a:ext>
                </a:extLst>
              </p:cNvPr>
              <p:cNvSpPr/>
              <p:nvPr/>
            </p:nvSpPr>
            <p:spPr>
              <a:xfrm>
                <a:off x="3209924" y="5476874"/>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Elipse 45">
                <a:extLst>
                  <a:ext uri="{FF2B5EF4-FFF2-40B4-BE49-F238E27FC236}">
                    <a16:creationId xmlns:a16="http://schemas.microsoft.com/office/drawing/2014/main" id="{6DC1ECA0-2B45-9AD7-6EDE-0BC0357F3C3C}"/>
                  </a:ext>
                </a:extLst>
              </p:cNvPr>
              <p:cNvSpPr/>
              <p:nvPr/>
            </p:nvSpPr>
            <p:spPr>
              <a:xfrm>
                <a:off x="4210049" y="5357811"/>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7" name="Elipse 46">
                <a:extLst>
                  <a:ext uri="{FF2B5EF4-FFF2-40B4-BE49-F238E27FC236}">
                    <a16:creationId xmlns:a16="http://schemas.microsoft.com/office/drawing/2014/main" id="{56589203-E69E-C4C8-173E-1D72F898C8D5}"/>
                  </a:ext>
                </a:extLst>
              </p:cNvPr>
              <p:cNvSpPr/>
              <p:nvPr/>
            </p:nvSpPr>
            <p:spPr>
              <a:xfrm>
                <a:off x="4962524" y="4786311"/>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8" name="Elipse 47">
                <a:extLst>
                  <a:ext uri="{FF2B5EF4-FFF2-40B4-BE49-F238E27FC236}">
                    <a16:creationId xmlns:a16="http://schemas.microsoft.com/office/drawing/2014/main" id="{8812945E-39D5-6038-047A-500181FC246A}"/>
                  </a:ext>
                </a:extLst>
              </p:cNvPr>
              <p:cNvSpPr/>
              <p:nvPr/>
            </p:nvSpPr>
            <p:spPr>
              <a:xfrm>
                <a:off x="5783757" y="435207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9" name="Elipse 48">
                <a:extLst>
                  <a:ext uri="{FF2B5EF4-FFF2-40B4-BE49-F238E27FC236}">
                    <a16:creationId xmlns:a16="http://schemas.microsoft.com/office/drawing/2014/main" id="{A2E6CE78-2D51-B802-73EC-449AC4682764}"/>
                  </a:ext>
                </a:extLst>
              </p:cNvPr>
              <p:cNvSpPr/>
              <p:nvPr/>
            </p:nvSpPr>
            <p:spPr>
              <a:xfrm>
                <a:off x="6593382" y="399012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Elipse 49">
                <a:extLst>
                  <a:ext uri="{FF2B5EF4-FFF2-40B4-BE49-F238E27FC236}">
                    <a16:creationId xmlns:a16="http://schemas.microsoft.com/office/drawing/2014/main" id="{B092C346-31B3-4C96-09BB-BB23587AE576}"/>
                  </a:ext>
                </a:extLst>
              </p:cNvPr>
              <p:cNvSpPr/>
              <p:nvPr/>
            </p:nvSpPr>
            <p:spPr>
              <a:xfrm>
                <a:off x="7336332" y="383771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1" name="Elipse 50">
                <a:extLst>
                  <a:ext uri="{FF2B5EF4-FFF2-40B4-BE49-F238E27FC236}">
                    <a16:creationId xmlns:a16="http://schemas.microsoft.com/office/drawing/2014/main" id="{ECDC110A-C5EA-7F77-3B6B-7CF5C16B874E}"/>
                  </a:ext>
                </a:extLst>
              </p:cNvPr>
              <p:cNvSpPr/>
              <p:nvPr/>
            </p:nvSpPr>
            <p:spPr>
              <a:xfrm>
                <a:off x="8155482" y="342900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Elipse 51">
                <a:extLst>
                  <a:ext uri="{FF2B5EF4-FFF2-40B4-BE49-F238E27FC236}">
                    <a16:creationId xmlns:a16="http://schemas.microsoft.com/office/drawing/2014/main" id="{944CD2CF-5DBF-39E7-3C24-FF5884DDA285}"/>
                  </a:ext>
                </a:extLst>
              </p:cNvPr>
              <p:cNvSpPr/>
              <p:nvPr/>
            </p:nvSpPr>
            <p:spPr>
              <a:xfrm>
                <a:off x="8688882" y="3157537"/>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Elipse 52">
                <a:extLst>
                  <a:ext uri="{FF2B5EF4-FFF2-40B4-BE49-F238E27FC236}">
                    <a16:creationId xmlns:a16="http://schemas.microsoft.com/office/drawing/2014/main" id="{E6BD25DF-EAB1-4071-DDAE-6837D603E976}"/>
                  </a:ext>
                </a:extLst>
              </p:cNvPr>
              <p:cNvSpPr/>
              <p:nvPr/>
            </p:nvSpPr>
            <p:spPr>
              <a:xfrm>
                <a:off x="5111202" y="388924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4" name="Elipse 53">
                <a:extLst>
                  <a:ext uri="{FF2B5EF4-FFF2-40B4-BE49-F238E27FC236}">
                    <a16:creationId xmlns:a16="http://schemas.microsoft.com/office/drawing/2014/main" id="{08501C3D-4FB5-9863-E272-9C597DB93271}"/>
                  </a:ext>
                </a:extLst>
              </p:cNvPr>
              <p:cNvSpPr/>
              <p:nvPr/>
            </p:nvSpPr>
            <p:spPr>
              <a:xfrm>
                <a:off x="5760984" y="3548062"/>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Elipse 54">
                <a:extLst>
                  <a:ext uri="{FF2B5EF4-FFF2-40B4-BE49-F238E27FC236}">
                    <a16:creationId xmlns:a16="http://schemas.microsoft.com/office/drawing/2014/main" id="{16D94FF9-759F-F232-C9DF-2C1608FF3384}"/>
                  </a:ext>
                </a:extLst>
              </p:cNvPr>
              <p:cNvSpPr/>
              <p:nvPr/>
            </p:nvSpPr>
            <p:spPr>
              <a:xfrm>
                <a:off x="5664694" y="509153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6" name="Elipse 55">
                <a:extLst>
                  <a:ext uri="{FF2B5EF4-FFF2-40B4-BE49-F238E27FC236}">
                    <a16:creationId xmlns:a16="http://schemas.microsoft.com/office/drawing/2014/main" id="{6BECD343-B63A-EEA8-9927-47C05677AACC}"/>
                  </a:ext>
                </a:extLst>
              </p:cNvPr>
              <p:cNvSpPr/>
              <p:nvPr/>
            </p:nvSpPr>
            <p:spPr>
              <a:xfrm>
                <a:off x="6593382" y="4753589"/>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mc:AlternateContent xmlns:mc="http://schemas.openxmlformats.org/markup-compatibility/2006" xmlns:a14="http://schemas.microsoft.com/office/drawing/2010/main">
        <mc:Choice Requires="a14">
          <p:sp>
            <p:nvSpPr>
              <p:cNvPr id="4" name="CuadroTexto 3">
                <a:extLst>
                  <a:ext uri="{FF2B5EF4-FFF2-40B4-BE49-F238E27FC236}">
                    <a16:creationId xmlns:a16="http://schemas.microsoft.com/office/drawing/2014/main" id="{AC6EEEE9-13C7-C50C-655D-F79004B5F383}"/>
                  </a:ext>
                </a:extLst>
              </p:cNvPr>
              <p:cNvSpPr txBox="1"/>
              <p:nvPr/>
            </p:nvSpPr>
            <p:spPr>
              <a:xfrm>
                <a:off x="6183438" y="2512452"/>
                <a:ext cx="5078679" cy="3733523"/>
              </a:xfrm>
              <a:prstGeom prst="rect">
                <a:avLst/>
              </a:prstGeom>
              <a:noFill/>
            </p:spPr>
            <p:txBody>
              <a:bodyPr wrap="square" lIns="0" tIns="0" rIns="0" bIns="0" rtlCol="0">
                <a:spAutoFit/>
              </a:bodyPr>
              <a:lstStyle/>
              <a:p>
                <a:pPr>
                  <a:lnSpc>
                    <a:spcPct val="150000"/>
                  </a:lnSpc>
                </a:pPr>
                <a14:m>
                  <m:oMathPara xmlns:m="http://schemas.openxmlformats.org/officeDocument/2006/math">
                    <m:oMathParaPr>
                      <m:jc m:val="centerGroup"/>
                    </m:oMathParaPr>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𝜋</m:t>
                          </m:r>
                        </m:e>
                        <m:sub>
                          <m:r>
                            <a:rPr lang="es-ES" sz="2000" b="0" i="1" smtClean="0">
                              <a:latin typeface="Cambria Math" panose="02040503050406030204" pitchFamily="18" charset="0"/>
                            </a:rPr>
                            <m:t>𝑘</m:t>
                          </m:r>
                        </m:sub>
                      </m:sSub>
                      <m:r>
                        <a:rPr lang="es-ES" sz="2000" b="0" i="1" smtClean="0">
                          <a:latin typeface="Cambria Math" panose="02040503050406030204" pitchFamily="18" charset="0"/>
                        </a:rPr>
                        <m:t>=</m:t>
                      </m:r>
                      <m:f>
                        <m:fPr>
                          <m:ctrlPr>
                            <a:rPr lang="es-ES" sz="2000" b="0" i="1" smtClean="0">
                              <a:latin typeface="Cambria Math" panose="02040503050406030204" pitchFamily="18" charset="0"/>
                            </a:rPr>
                          </m:ctrlPr>
                        </m:fPr>
                        <m:num>
                          <m:r>
                            <a:rPr lang="es-ES" sz="2000" b="0" i="1" smtClean="0">
                              <a:latin typeface="Cambria Math" panose="02040503050406030204" pitchFamily="18" charset="0"/>
                            </a:rPr>
                            <m:t>1</m:t>
                          </m:r>
                        </m:num>
                        <m:den>
                          <m:r>
                            <a:rPr lang="es-ES" sz="2000" b="0" i="1" smtClean="0">
                              <a:latin typeface="Cambria Math" panose="02040503050406030204" pitchFamily="18" charset="0"/>
                            </a:rPr>
                            <m:t>𝑁</m:t>
                          </m:r>
                        </m:den>
                      </m:f>
                      <m:nary>
                        <m:naryPr>
                          <m:chr m:val="∑"/>
                          <m:ctrlPr>
                            <a:rPr lang="es-ES" sz="2000" b="0" i="1" smtClean="0">
                              <a:latin typeface="Cambria Math" panose="02040503050406030204" pitchFamily="18" charset="0"/>
                            </a:rPr>
                          </m:ctrlPr>
                        </m:naryPr>
                        <m:sub>
                          <m:r>
                            <m:rPr>
                              <m:brk m:alnAt="23"/>
                            </m:rPr>
                            <a:rPr lang="es-ES" sz="2000" b="0" i="1" smtClean="0">
                              <a:latin typeface="Cambria Math" panose="02040503050406030204" pitchFamily="18" charset="0"/>
                            </a:rPr>
                            <m:t>𝑖</m:t>
                          </m:r>
                          <m:r>
                            <a:rPr lang="es-ES" sz="2000" b="0" i="1" smtClean="0">
                              <a:latin typeface="Cambria Math" panose="02040503050406030204" pitchFamily="18" charset="0"/>
                            </a:rPr>
                            <m:t>=1</m:t>
                          </m:r>
                        </m:sub>
                        <m:sup>
                          <m:r>
                            <a:rPr lang="es-ES" sz="2000" b="0" i="1" smtClean="0">
                              <a:latin typeface="Cambria Math" panose="02040503050406030204" pitchFamily="18" charset="0"/>
                            </a:rPr>
                            <m:t>𝑁</m:t>
                          </m:r>
                        </m:sup>
                        <m:e>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𝑟</m:t>
                              </m:r>
                            </m:e>
                            <m:sub>
                              <m:r>
                                <a:rPr lang="es-ES" sz="2000" b="0" i="1" smtClean="0">
                                  <a:latin typeface="Cambria Math" panose="02040503050406030204" pitchFamily="18" charset="0"/>
                                </a:rPr>
                                <m:t>𝑖𝑘</m:t>
                              </m:r>
                            </m:sub>
                          </m:sSub>
                        </m:e>
                      </m:nary>
                    </m:oMath>
                  </m:oMathPara>
                </a14:m>
                <a:endParaRPr lang="es-CO" sz="2000" dirty="0"/>
              </a:p>
              <a:p>
                <a:pPr>
                  <a:lnSpc>
                    <a:spcPct val="150000"/>
                  </a:lnSpc>
                </a:pPr>
                <a14:m>
                  <m:oMathPara xmlns:m="http://schemas.openxmlformats.org/officeDocument/2006/math">
                    <m:oMathParaPr>
                      <m:jc m:val="centerGroup"/>
                    </m:oMathParaPr>
                    <m:oMath xmlns:m="http://schemas.openxmlformats.org/officeDocument/2006/math">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𝜇</m:t>
                          </m:r>
                        </m:e>
                        <m:sub>
                          <m:r>
                            <a:rPr lang="es-ES" sz="2000" b="0" i="1" smtClean="0">
                              <a:latin typeface="Cambria Math" panose="02040503050406030204" pitchFamily="18" charset="0"/>
                            </a:rPr>
                            <m:t>𝑘</m:t>
                          </m:r>
                        </m:sub>
                      </m:sSub>
                      <m:r>
                        <a:rPr lang="es-ES" sz="2000" b="0" i="1" smtClean="0">
                          <a:latin typeface="Cambria Math" panose="02040503050406030204" pitchFamily="18" charset="0"/>
                        </a:rPr>
                        <m:t>=</m:t>
                      </m:r>
                      <m:f>
                        <m:fPr>
                          <m:ctrlPr>
                            <a:rPr lang="es-ES" sz="2000" b="0" i="1" smtClean="0">
                              <a:latin typeface="Cambria Math" panose="02040503050406030204" pitchFamily="18" charset="0"/>
                            </a:rPr>
                          </m:ctrlPr>
                        </m:fPr>
                        <m:num>
                          <m:nary>
                            <m:naryPr>
                              <m:chr m:val="∑"/>
                              <m:ctrlPr>
                                <a:rPr lang="es-ES" sz="2000" b="0" i="1" smtClean="0">
                                  <a:latin typeface="Cambria Math" panose="02040503050406030204" pitchFamily="18" charset="0"/>
                                </a:rPr>
                              </m:ctrlPr>
                            </m:naryPr>
                            <m:sub>
                              <m:r>
                                <m:rPr>
                                  <m:brk m:alnAt="23"/>
                                </m:rPr>
                                <a:rPr lang="es-ES" sz="2000" b="0" i="1" smtClean="0">
                                  <a:latin typeface="Cambria Math" panose="02040503050406030204" pitchFamily="18" charset="0"/>
                                </a:rPr>
                                <m:t>𝑖</m:t>
                              </m:r>
                              <m:r>
                                <a:rPr lang="es-ES" sz="2000" b="0" i="1" smtClean="0">
                                  <a:latin typeface="Cambria Math" panose="02040503050406030204" pitchFamily="18" charset="0"/>
                                </a:rPr>
                                <m:t>=1</m:t>
                              </m:r>
                            </m:sub>
                            <m:sup>
                              <m:r>
                                <a:rPr lang="es-ES" sz="2000" b="0" i="1" smtClean="0">
                                  <a:latin typeface="Cambria Math" panose="02040503050406030204" pitchFamily="18" charset="0"/>
                                </a:rPr>
                                <m:t>𝑁</m:t>
                              </m:r>
                            </m:sup>
                            <m:e>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𝑟</m:t>
                                  </m:r>
                                </m:e>
                                <m:sub>
                                  <m:r>
                                    <a:rPr lang="es-ES" sz="2000" b="0" i="1" smtClean="0">
                                      <a:latin typeface="Cambria Math" panose="02040503050406030204" pitchFamily="18" charset="0"/>
                                    </a:rPr>
                                    <m:t>𝑖𝑘</m:t>
                                  </m:r>
                                </m:sub>
                              </m:sSub>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𝑖</m:t>
                                  </m:r>
                                </m:sub>
                              </m:sSub>
                            </m:e>
                          </m:nary>
                        </m:num>
                        <m:den>
                          <m:nary>
                            <m:naryPr>
                              <m:chr m:val="∑"/>
                              <m:ctrlPr>
                                <a:rPr lang="es-ES" sz="2000" b="0" i="1" smtClean="0">
                                  <a:latin typeface="Cambria Math" panose="02040503050406030204" pitchFamily="18" charset="0"/>
                                </a:rPr>
                              </m:ctrlPr>
                            </m:naryPr>
                            <m:sub>
                              <m:r>
                                <a:rPr lang="es-ES" sz="2000" b="0" i="1" smtClean="0">
                                  <a:latin typeface="Cambria Math" panose="02040503050406030204" pitchFamily="18" charset="0"/>
                                </a:rPr>
                                <m:t>𝑖</m:t>
                              </m:r>
                              <m:r>
                                <a:rPr lang="es-ES" sz="2000" b="0" i="1" smtClean="0">
                                  <a:latin typeface="Cambria Math" panose="02040503050406030204" pitchFamily="18" charset="0"/>
                                </a:rPr>
                                <m:t>=1</m:t>
                              </m:r>
                            </m:sub>
                            <m:sup>
                              <m:r>
                                <a:rPr lang="es-ES" sz="2000" b="0" i="1" smtClean="0">
                                  <a:latin typeface="Cambria Math" panose="02040503050406030204" pitchFamily="18" charset="0"/>
                                </a:rPr>
                                <m:t>𝑁</m:t>
                              </m:r>
                            </m:sup>
                            <m:e>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𝑟</m:t>
                                  </m:r>
                                </m:e>
                                <m:sub>
                                  <m:r>
                                    <a:rPr lang="es-ES" sz="2000" b="0" i="1" smtClean="0">
                                      <a:latin typeface="Cambria Math" panose="02040503050406030204" pitchFamily="18" charset="0"/>
                                    </a:rPr>
                                    <m:t>𝑖𝑘</m:t>
                                  </m:r>
                                </m:sub>
                              </m:sSub>
                            </m:e>
                          </m:nary>
                        </m:den>
                      </m:f>
                    </m:oMath>
                  </m:oMathPara>
                </a14:m>
                <a:endParaRPr lang="es-CO" sz="2000" dirty="0"/>
              </a:p>
              <a:p>
                <a:pPr>
                  <a:lnSpc>
                    <a:spcPct val="150000"/>
                  </a:lnSpc>
                </a:pPr>
                <a14:m>
                  <m:oMathPara xmlns:m="http://schemas.openxmlformats.org/officeDocument/2006/math">
                    <m:oMathParaPr>
                      <m:jc m:val="centerGroup"/>
                    </m:oMathParaPr>
                    <m:oMath xmlns:m="http://schemas.openxmlformats.org/officeDocument/2006/math">
                      <m:sSub>
                        <m:sSubPr>
                          <m:ctrlPr>
                            <a:rPr lang="es-ES" sz="2000" b="0" i="1" smtClean="0">
                              <a:latin typeface="Cambria Math" panose="02040503050406030204" pitchFamily="18" charset="0"/>
                            </a:rPr>
                          </m:ctrlPr>
                        </m:sSubPr>
                        <m:e>
                          <m:r>
                            <m:rPr>
                              <m:sty m:val="p"/>
                            </m:rPr>
                            <a:rPr lang="es-ES" sz="2000" b="0" i="0" smtClean="0">
                              <a:latin typeface="Cambria Math" panose="02040503050406030204" pitchFamily="18" charset="0"/>
                            </a:rPr>
                            <m:t>Σ</m:t>
                          </m:r>
                        </m:e>
                        <m:sub>
                          <m:r>
                            <a:rPr lang="es-ES" sz="2000" b="0" i="1" smtClean="0">
                              <a:latin typeface="Cambria Math" panose="02040503050406030204" pitchFamily="18" charset="0"/>
                            </a:rPr>
                            <m:t>𝑘</m:t>
                          </m:r>
                        </m:sub>
                      </m:sSub>
                      <m:r>
                        <a:rPr lang="es-ES" sz="2000" b="0" i="1" smtClean="0">
                          <a:latin typeface="Cambria Math" panose="02040503050406030204" pitchFamily="18" charset="0"/>
                        </a:rPr>
                        <m:t>=</m:t>
                      </m:r>
                      <m:f>
                        <m:fPr>
                          <m:ctrlPr>
                            <a:rPr lang="es-ES" sz="2000" b="0" i="1" smtClean="0">
                              <a:latin typeface="Cambria Math" panose="02040503050406030204" pitchFamily="18" charset="0"/>
                            </a:rPr>
                          </m:ctrlPr>
                        </m:fPr>
                        <m:num>
                          <m:nary>
                            <m:naryPr>
                              <m:chr m:val="∑"/>
                              <m:ctrlPr>
                                <a:rPr lang="es-ES" sz="2000" b="0" i="1" smtClean="0">
                                  <a:latin typeface="Cambria Math" panose="02040503050406030204" pitchFamily="18" charset="0"/>
                                </a:rPr>
                              </m:ctrlPr>
                            </m:naryPr>
                            <m:sub>
                              <m:r>
                                <a:rPr lang="es-ES" sz="2000" b="0" i="1" smtClean="0">
                                  <a:latin typeface="Cambria Math" panose="02040503050406030204" pitchFamily="18" charset="0"/>
                                </a:rPr>
                                <m:t>𝑖</m:t>
                              </m:r>
                              <m:r>
                                <a:rPr lang="es-ES" sz="2000" b="0" i="1" smtClean="0">
                                  <a:latin typeface="Cambria Math" panose="02040503050406030204" pitchFamily="18" charset="0"/>
                                </a:rPr>
                                <m:t>=1</m:t>
                              </m:r>
                            </m:sub>
                            <m:sup>
                              <m:r>
                                <a:rPr lang="es-ES" sz="2000" b="0" i="1" smtClean="0">
                                  <a:latin typeface="Cambria Math" panose="02040503050406030204" pitchFamily="18" charset="0"/>
                                </a:rPr>
                                <m:t>𝑁</m:t>
                              </m:r>
                            </m:sup>
                            <m:e>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𝑟</m:t>
                                  </m:r>
                                </m:e>
                                <m:sub>
                                  <m:r>
                                    <a:rPr lang="es-ES" sz="2000" b="0" i="1" smtClean="0">
                                      <a:latin typeface="Cambria Math" panose="02040503050406030204" pitchFamily="18" charset="0"/>
                                    </a:rPr>
                                    <m:t>𝑖𝑘</m:t>
                                  </m:r>
                                </m:sub>
                              </m:sSub>
                              <m:d>
                                <m:dPr>
                                  <m:ctrlPr>
                                    <a:rPr lang="es-ES" sz="2000" b="0" i="1" smtClean="0">
                                      <a:latin typeface="Cambria Math" panose="02040503050406030204" pitchFamily="18" charset="0"/>
                                    </a:rPr>
                                  </m:ctrlPr>
                                </m:dPr>
                                <m:e>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𝑖</m:t>
                                      </m:r>
                                    </m:sub>
                                  </m:sSub>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𝜇</m:t>
                                      </m:r>
                                    </m:e>
                                    <m:sub>
                                      <m:r>
                                        <a:rPr lang="es-ES" sz="2000" b="0" i="1" smtClean="0">
                                          <a:latin typeface="Cambria Math" panose="02040503050406030204" pitchFamily="18" charset="0"/>
                                        </a:rPr>
                                        <m:t>𝑘</m:t>
                                      </m:r>
                                    </m:sub>
                                  </m:sSub>
                                </m:e>
                              </m:d>
                              <m:sSup>
                                <m:sSupPr>
                                  <m:ctrlPr>
                                    <a:rPr lang="es-ES" sz="2000" b="0" i="1" smtClean="0">
                                      <a:latin typeface="Cambria Math" panose="02040503050406030204" pitchFamily="18" charset="0"/>
                                    </a:rPr>
                                  </m:ctrlPr>
                                </m:sSupPr>
                                <m:e>
                                  <m:d>
                                    <m:dPr>
                                      <m:ctrlPr>
                                        <a:rPr lang="es-ES" sz="2000" b="0" i="1" smtClean="0">
                                          <a:latin typeface="Cambria Math" panose="02040503050406030204" pitchFamily="18" charset="0"/>
                                        </a:rPr>
                                      </m:ctrlPr>
                                    </m:dPr>
                                    <m:e>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𝑥</m:t>
                                          </m:r>
                                        </m:e>
                                        <m:sub>
                                          <m:r>
                                            <a:rPr lang="es-ES" sz="2000" b="0" i="1" smtClean="0">
                                              <a:latin typeface="Cambria Math" panose="02040503050406030204" pitchFamily="18" charset="0"/>
                                            </a:rPr>
                                            <m:t>𝑖</m:t>
                                          </m:r>
                                        </m:sub>
                                      </m:sSub>
                                      <m:r>
                                        <a:rPr lang="es-ES" sz="2000" b="0" i="1" smtClean="0">
                                          <a:latin typeface="Cambria Math" panose="02040503050406030204" pitchFamily="18" charset="0"/>
                                        </a:rPr>
                                        <m:t>−</m:t>
                                      </m:r>
                                      <m:sSub>
                                        <m:sSubPr>
                                          <m:ctrlPr>
                                            <a:rPr lang="es-ES" sz="2000" b="0" i="1" smtClean="0">
                                              <a:latin typeface="Cambria Math" panose="02040503050406030204" pitchFamily="18" charset="0"/>
                                            </a:rPr>
                                          </m:ctrlPr>
                                        </m:sSubPr>
                                        <m:e>
                                          <m:r>
                                            <a:rPr lang="es-ES" sz="2000" b="0" i="1" smtClean="0">
                                              <a:latin typeface="Cambria Math" panose="02040503050406030204" pitchFamily="18" charset="0"/>
                                            </a:rPr>
                                            <m:t>𝜇</m:t>
                                          </m:r>
                                        </m:e>
                                        <m:sub>
                                          <m:r>
                                            <a:rPr lang="es-ES" sz="2000" b="0" i="1" smtClean="0">
                                              <a:latin typeface="Cambria Math" panose="02040503050406030204" pitchFamily="18" charset="0"/>
                                            </a:rPr>
                                            <m:t>𝑘</m:t>
                                          </m:r>
                                        </m:sub>
                                      </m:sSub>
                                    </m:e>
                                  </m:d>
                                </m:e>
                                <m:sup>
                                  <m:r>
                                    <a:rPr lang="es-ES" sz="2000" b="0" i="1" smtClean="0">
                                      <a:latin typeface="Cambria Math" panose="02040503050406030204" pitchFamily="18" charset="0"/>
                                    </a:rPr>
                                    <m:t>𝑇</m:t>
                                  </m:r>
                                </m:sup>
                              </m:sSup>
                            </m:e>
                          </m:nary>
                        </m:num>
                        <m:den>
                          <m:nary>
                            <m:naryPr>
                              <m:chr m:val="∑"/>
                              <m:ctrlPr>
                                <a:rPr lang="es-ES" sz="2000" i="1">
                                  <a:latin typeface="Cambria Math" panose="02040503050406030204" pitchFamily="18" charset="0"/>
                                </a:rPr>
                              </m:ctrlPr>
                            </m:naryPr>
                            <m:sub>
                              <m:r>
                                <a:rPr lang="es-ES" sz="2000" i="1">
                                  <a:latin typeface="Cambria Math" panose="02040503050406030204" pitchFamily="18" charset="0"/>
                                </a:rPr>
                                <m:t>𝑖</m:t>
                              </m:r>
                              <m:r>
                                <a:rPr lang="es-ES" sz="2000" i="1">
                                  <a:latin typeface="Cambria Math" panose="02040503050406030204" pitchFamily="18" charset="0"/>
                                </a:rPr>
                                <m:t>=1</m:t>
                              </m:r>
                            </m:sub>
                            <m:sup>
                              <m:r>
                                <a:rPr lang="es-ES" sz="2000" i="1">
                                  <a:latin typeface="Cambria Math" panose="02040503050406030204" pitchFamily="18" charset="0"/>
                                </a:rPr>
                                <m:t>𝑁</m:t>
                              </m:r>
                            </m:sup>
                            <m:e>
                              <m:sSub>
                                <m:sSubPr>
                                  <m:ctrlPr>
                                    <a:rPr lang="es-ES" sz="2000" i="1">
                                      <a:latin typeface="Cambria Math" panose="02040503050406030204" pitchFamily="18" charset="0"/>
                                    </a:rPr>
                                  </m:ctrlPr>
                                </m:sSubPr>
                                <m:e>
                                  <m:r>
                                    <a:rPr lang="es-ES" sz="2000" i="1">
                                      <a:latin typeface="Cambria Math" panose="02040503050406030204" pitchFamily="18" charset="0"/>
                                    </a:rPr>
                                    <m:t>𝑟</m:t>
                                  </m:r>
                                </m:e>
                                <m:sub>
                                  <m:r>
                                    <a:rPr lang="es-ES" sz="2000" i="1">
                                      <a:latin typeface="Cambria Math" panose="02040503050406030204" pitchFamily="18" charset="0"/>
                                    </a:rPr>
                                    <m:t>𝑖𝑘</m:t>
                                  </m:r>
                                </m:sub>
                              </m:sSub>
                            </m:e>
                          </m:nary>
                        </m:den>
                      </m:f>
                    </m:oMath>
                  </m:oMathPara>
                </a14:m>
                <a:endParaRPr lang="es-CO" sz="2000" dirty="0"/>
              </a:p>
              <a:p>
                <a:endParaRPr lang="es-CO" sz="2000" dirty="0"/>
              </a:p>
            </p:txBody>
          </p:sp>
        </mc:Choice>
        <mc:Fallback xmlns="">
          <p:sp>
            <p:nvSpPr>
              <p:cNvPr id="4" name="CuadroTexto 3">
                <a:extLst>
                  <a:ext uri="{FF2B5EF4-FFF2-40B4-BE49-F238E27FC236}">
                    <a16:creationId xmlns:a16="http://schemas.microsoft.com/office/drawing/2014/main" id="{AC6EEEE9-13C7-C50C-655D-F79004B5F383}"/>
                  </a:ext>
                </a:extLst>
              </p:cNvPr>
              <p:cNvSpPr txBox="1">
                <a:spLocks noRot="1" noChangeAspect="1" noMove="1" noResize="1" noEditPoints="1" noAdjustHandles="1" noChangeArrowheads="1" noChangeShapeType="1" noTextEdit="1"/>
              </p:cNvSpPr>
              <p:nvPr/>
            </p:nvSpPr>
            <p:spPr>
              <a:xfrm>
                <a:off x="6183438" y="2512452"/>
                <a:ext cx="5078679" cy="3733523"/>
              </a:xfrm>
              <a:prstGeom prst="rect">
                <a:avLst/>
              </a:prstGeom>
              <a:blipFill>
                <a:blip r:embed="rId3"/>
                <a:stretch>
                  <a:fillRect/>
                </a:stretch>
              </a:blipFill>
            </p:spPr>
            <p:txBody>
              <a:bodyPr/>
              <a:lstStyle/>
              <a:p>
                <a:r>
                  <a:rPr lang="es-CO">
                    <a:noFill/>
                  </a:rPr>
                  <a:t> </a:t>
                </a:r>
              </a:p>
            </p:txBody>
          </p:sp>
        </mc:Fallback>
      </mc:AlternateContent>
    </p:spTree>
    <p:extLst>
      <p:ext uri="{BB962C8B-B14F-4D97-AF65-F5344CB8AC3E}">
        <p14:creationId xmlns:p14="http://schemas.microsoft.com/office/powerpoint/2010/main" val="5750683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fontScale="90000"/>
          </a:bodyPr>
          <a:lstStyle/>
          <a:p>
            <a:pPr algn="ctr"/>
            <a:r>
              <a:rPr lang="es-ES" dirty="0"/>
              <a:t>Algoritmo EM: </a:t>
            </a:r>
            <a:br>
              <a:rPr lang="es-ES" dirty="0"/>
            </a:br>
            <a:r>
              <a:rPr lang="es-ES" dirty="0"/>
              <a:t>4. Repetir proceso hasta alcanzar convergencia</a:t>
            </a:r>
            <a:endParaRPr lang="en-CO" dirty="0"/>
          </a:p>
        </p:txBody>
      </p:sp>
      <p:grpSp>
        <p:nvGrpSpPr>
          <p:cNvPr id="3" name="Grupo 2">
            <a:extLst>
              <a:ext uri="{FF2B5EF4-FFF2-40B4-BE49-F238E27FC236}">
                <a16:creationId xmlns:a16="http://schemas.microsoft.com/office/drawing/2014/main" id="{075C4D1A-7E49-D455-E980-F73FAE8B873A}"/>
              </a:ext>
            </a:extLst>
          </p:cNvPr>
          <p:cNvGrpSpPr/>
          <p:nvPr/>
        </p:nvGrpSpPr>
        <p:grpSpPr>
          <a:xfrm>
            <a:off x="3512439" y="2305050"/>
            <a:ext cx="5167120" cy="4158398"/>
            <a:chOff x="3209924" y="1956557"/>
            <a:chExt cx="5717083" cy="4600998"/>
          </a:xfrm>
        </p:grpSpPr>
        <p:grpSp>
          <p:nvGrpSpPr>
            <p:cNvPr id="33" name="Grupo 32">
              <a:extLst>
                <a:ext uri="{FF2B5EF4-FFF2-40B4-BE49-F238E27FC236}">
                  <a16:creationId xmlns:a16="http://schemas.microsoft.com/office/drawing/2014/main" id="{023AC0C3-F155-787F-53F2-530043FC69B3}"/>
                </a:ext>
              </a:extLst>
            </p:cNvPr>
            <p:cNvGrpSpPr/>
            <p:nvPr/>
          </p:nvGrpSpPr>
          <p:grpSpPr>
            <a:xfrm rot="6658918">
              <a:off x="5805557" y="2827412"/>
              <a:ext cx="3457525" cy="1715815"/>
              <a:chOff x="3996765" y="4171949"/>
              <a:chExt cx="1003247" cy="2371725"/>
            </a:xfrm>
          </p:grpSpPr>
          <p:sp>
            <p:nvSpPr>
              <p:cNvPr id="39" name="Elipse 38">
                <a:extLst>
                  <a:ext uri="{FF2B5EF4-FFF2-40B4-BE49-F238E27FC236}">
                    <a16:creationId xmlns:a16="http://schemas.microsoft.com/office/drawing/2014/main" id="{8E1CB1CB-520B-7859-B197-9EB65DC14BFC}"/>
                  </a:ext>
                </a:extLst>
              </p:cNvPr>
              <p:cNvSpPr/>
              <p:nvPr/>
            </p:nvSpPr>
            <p:spPr>
              <a:xfrm rot="2229032">
                <a:off x="3996765" y="4171949"/>
                <a:ext cx="1003247" cy="237172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Elipse 39">
                <a:extLst>
                  <a:ext uri="{FF2B5EF4-FFF2-40B4-BE49-F238E27FC236}">
                    <a16:creationId xmlns:a16="http://schemas.microsoft.com/office/drawing/2014/main" id="{8E923F6E-681A-41CC-CE76-8507EF89C64C}"/>
                  </a:ext>
                </a:extLst>
              </p:cNvPr>
              <p:cNvSpPr/>
              <p:nvPr/>
            </p:nvSpPr>
            <p:spPr>
              <a:xfrm rot="2229032">
                <a:off x="4083080" y="4491700"/>
                <a:ext cx="760397" cy="179761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Elipse 40">
                <a:extLst>
                  <a:ext uri="{FF2B5EF4-FFF2-40B4-BE49-F238E27FC236}">
                    <a16:creationId xmlns:a16="http://schemas.microsoft.com/office/drawing/2014/main" id="{907B9407-FFA4-E5A9-BAA7-04B2E0C00821}"/>
                  </a:ext>
                </a:extLst>
              </p:cNvPr>
              <p:cNvSpPr/>
              <p:nvPr/>
            </p:nvSpPr>
            <p:spPr>
              <a:xfrm rot="2229032">
                <a:off x="4201915" y="4816880"/>
                <a:ext cx="492516" cy="116433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2" name="Elipse 41">
                <a:extLst>
                  <a:ext uri="{FF2B5EF4-FFF2-40B4-BE49-F238E27FC236}">
                    <a16:creationId xmlns:a16="http://schemas.microsoft.com/office/drawing/2014/main" id="{1295E9EB-4DE1-7CFE-5B85-1A2DB6754A53}"/>
                  </a:ext>
                </a:extLst>
              </p:cNvPr>
              <p:cNvSpPr/>
              <p:nvPr/>
            </p:nvSpPr>
            <p:spPr>
              <a:xfrm rot="2229032">
                <a:off x="4292083" y="5049312"/>
                <a:ext cx="295904" cy="69953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nvGrpSpPr>
            <p:cNvPr id="34" name="Grupo 33">
              <a:extLst>
                <a:ext uri="{FF2B5EF4-FFF2-40B4-BE49-F238E27FC236}">
                  <a16:creationId xmlns:a16="http://schemas.microsoft.com/office/drawing/2014/main" id="{8C5A619B-098B-7268-BB71-484FDC1A0FFD}"/>
                </a:ext>
              </a:extLst>
            </p:cNvPr>
            <p:cNvGrpSpPr/>
            <p:nvPr/>
          </p:nvGrpSpPr>
          <p:grpSpPr>
            <a:xfrm rot="11549260">
              <a:off x="3610149" y="2829489"/>
              <a:ext cx="2009672" cy="3728066"/>
              <a:chOff x="3996765" y="4171949"/>
              <a:chExt cx="1003247" cy="2371725"/>
            </a:xfrm>
          </p:grpSpPr>
          <p:sp>
            <p:nvSpPr>
              <p:cNvPr id="35" name="Elipse 34">
                <a:extLst>
                  <a:ext uri="{FF2B5EF4-FFF2-40B4-BE49-F238E27FC236}">
                    <a16:creationId xmlns:a16="http://schemas.microsoft.com/office/drawing/2014/main" id="{9FF16C63-B9CF-55E9-90E7-08E3CAC915FD}"/>
                  </a:ext>
                </a:extLst>
              </p:cNvPr>
              <p:cNvSpPr/>
              <p:nvPr/>
            </p:nvSpPr>
            <p:spPr>
              <a:xfrm rot="2229032">
                <a:off x="3996765" y="4171949"/>
                <a:ext cx="1003247" cy="237172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Elipse 35">
                <a:extLst>
                  <a:ext uri="{FF2B5EF4-FFF2-40B4-BE49-F238E27FC236}">
                    <a16:creationId xmlns:a16="http://schemas.microsoft.com/office/drawing/2014/main" id="{B6CE781A-B62D-446A-5969-53D59D718DA8}"/>
                  </a:ext>
                </a:extLst>
              </p:cNvPr>
              <p:cNvSpPr/>
              <p:nvPr/>
            </p:nvSpPr>
            <p:spPr>
              <a:xfrm rot="2229032">
                <a:off x="4083080" y="4491700"/>
                <a:ext cx="760397" cy="1797616"/>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7" name="Elipse 36">
                <a:extLst>
                  <a:ext uri="{FF2B5EF4-FFF2-40B4-BE49-F238E27FC236}">
                    <a16:creationId xmlns:a16="http://schemas.microsoft.com/office/drawing/2014/main" id="{F961B96E-9645-D5AB-4E7C-028C47AE28FA}"/>
                  </a:ext>
                </a:extLst>
              </p:cNvPr>
              <p:cNvSpPr/>
              <p:nvPr/>
            </p:nvSpPr>
            <p:spPr>
              <a:xfrm rot="2229032">
                <a:off x="4201915" y="4816880"/>
                <a:ext cx="492516" cy="1164331"/>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Elipse 37">
                <a:extLst>
                  <a:ext uri="{FF2B5EF4-FFF2-40B4-BE49-F238E27FC236}">
                    <a16:creationId xmlns:a16="http://schemas.microsoft.com/office/drawing/2014/main" id="{BDFF7E5A-617B-266D-59D7-775C000002C0}"/>
                  </a:ext>
                </a:extLst>
              </p:cNvPr>
              <p:cNvSpPr/>
              <p:nvPr/>
            </p:nvSpPr>
            <p:spPr>
              <a:xfrm rot="2229032">
                <a:off x="4292083" y="5049312"/>
                <a:ext cx="295904" cy="699531"/>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43" name="Grupo 42">
              <a:extLst>
                <a:ext uri="{FF2B5EF4-FFF2-40B4-BE49-F238E27FC236}">
                  <a16:creationId xmlns:a16="http://schemas.microsoft.com/office/drawing/2014/main" id="{AE3EDC1F-12D7-DFAC-8F13-74B832867AC6}"/>
                </a:ext>
              </a:extLst>
            </p:cNvPr>
            <p:cNvGrpSpPr/>
            <p:nvPr/>
          </p:nvGrpSpPr>
          <p:grpSpPr>
            <a:xfrm>
              <a:off x="3209924" y="2852737"/>
              <a:ext cx="5717083" cy="2557462"/>
              <a:chOff x="3209924" y="3157537"/>
              <a:chExt cx="5717083" cy="2557462"/>
            </a:xfrm>
          </p:grpSpPr>
          <p:sp>
            <p:nvSpPr>
              <p:cNvPr id="44" name="AutoShape 2">
                <a:extLst>
                  <a:ext uri="{FF2B5EF4-FFF2-40B4-BE49-F238E27FC236}">
                    <a16:creationId xmlns:a16="http://schemas.microsoft.com/office/drawing/2014/main" id="{909AC57C-2CF2-1EB9-2670-86F858B31CB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45" name="Elipse 44">
                <a:extLst>
                  <a:ext uri="{FF2B5EF4-FFF2-40B4-BE49-F238E27FC236}">
                    <a16:creationId xmlns:a16="http://schemas.microsoft.com/office/drawing/2014/main" id="{B871D021-FC43-C00E-126A-D7B7A0953BF4}"/>
                  </a:ext>
                </a:extLst>
              </p:cNvPr>
              <p:cNvSpPr/>
              <p:nvPr/>
            </p:nvSpPr>
            <p:spPr>
              <a:xfrm>
                <a:off x="3209924" y="5476874"/>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Elipse 45">
                <a:extLst>
                  <a:ext uri="{FF2B5EF4-FFF2-40B4-BE49-F238E27FC236}">
                    <a16:creationId xmlns:a16="http://schemas.microsoft.com/office/drawing/2014/main" id="{6DC1ECA0-2B45-9AD7-6EDE-0BC0357F3C3C}"/>
                  </a:ext>
                </a:extLst>
              </p:cNvPr>
              <p:cNvSpPr/>
              <p:nvPr/>
            </p:nvSpPr>
            <p:spPr>
              <a:xfrm>
                <a:off x="4210049" y="5357811"/>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7" name="Elipse 46">
                <a:extLst>
                  <a:ext uri="{FF2B5EF4-FFF2-40B4-BE49-F238E27FC236}">
                    <a16:creationId xmlns:a16="http://schemas.microsoft.com/office/drawing/2014/main" id="{56589203-E69E-C4C8-173E-1D72F898C8D5}"/>
                  </a:ext>
                </a:extLst>
              </p:cNvPr>
              <p:cNvSpPr/>
              <p:nvPr/>
            </p:nvSpPr>
            <p:spPr>
              <a:xfrm>
                <a:off x="4962524" y="4786311"/>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8" name="Elipse 47">
                <a:extLst>
                  <a:ext uri="{FF2B5EF4-FFF2-40B4-BE49-F238E27FC236}">
                    <a16:creationId xmlns:a16="http://schemas.microsoft.com/office/drawing/2014/main" id="{8812945E-39D5-6038-047A-500181FC246A}"/>
                  </a:ext>
                </a:extLst>
              </p:cNvPr>
              <p:cNvSpPr/>
              <p:nvPr/>
            </p:nvSpPr>
            <p:spPr>
              <a:xfrm>
                <a:off x="5783757" y="435207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9" name="Elipse 48">
                <a:extLst>
                  <a:ext uri="{FF2B5EF4-FFF2-40B4-BE49-F238E27FC236}">
                    <a16:creationId xmlns:a16="http://schemas.microsoft.com/office/drawing/2014/main" id="{A2E6CE78-2D51-B802-73EC-449AC4682764}"/>
                  </a:ext>
                </a:extLst>
              </p:cNvPr>
              <p:cNvSpPr/>
              <p:nvPr/>
            </p:nvSpPr>
            <p:spPr>
              <a:xfrm>
                <a:off x="6593382" y="399012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Elipse 49">
                <a:extLst>
                  <a:ext uri="{FF2B5EF4-FFF2-40B4-BE49-F238E27FC236}">
                    <a16:creationId xmlns:a16="http://schemas.microsoft.com/office/drawing/2014/main" id="{B092C346-31B3-4C96-09BB-BB23587AE576}"/>
                  </a:ext>
                </a:extLst>
              </p:cNvPr>
              <p:cNvSpPr/>
              <p:nvPr/>
            </p:nvSpPr>
            <p:spPr>
              <a:xfrm>
                <a:off x="7336332" y="383771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1" name="Elipse 50">
                <a:extLst>
                  <a:ext uri="{FF2B5EF4-FFF2-40B4-BE49-F238E27FC236}">
                    <a16:creationId xmlns:a16="http://schemas.microsoft.com/office/drawing/2014/main" id="{ECDC110A-C5EA-7F77-3B6B-7CF5C16B874E}"/>
                  </a:ext>
                </a:extLst>
              </p:cNvPr>
              <p:cNvSpPr/>
              <p:nvPr/>
            </p:nvSpPr>
            <p:spPr>
              <a:xfrm>
                <a:off x="8155482" y="342900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Elipse 51">
                <a:extLst>
                  <a:ext uri="{FF2B5EF4-FFF2-40B4-BE49-F238E27FC236}">
                    <a16:creationId xmlns:a16="http://schemas.microsoft.com/office/drawing/2014/main" id="{944CD2CF-5DBF-39E7-3C24-FF5884DDA285}"/>
                  </a:ext>
                </a:extLst>
              </p:cNvPr>
              <p:cNvSpPr/>
              <p:nvPr/>
            </p:nvSpPr>
            <p:spPr>
              <a:xfrm>
                <a:off x="8688882" y="3157537"/>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Elipse 52">
                <a:extLst>
                  <a:ext uri="{FF2B5EF4-FFF2-40B4-BE49-F238E27FC236}">
                    <a16:creationId xmlns:a16="http://schemas.microsoft.com/office/drawing/2014/main" id="{E6BD25DF-EAB1-4071-DDAE-6837D603E976}"/>
                  </a:ext>
                </a:extLst>
              </p:cNvPr>
              <p:cNvSpPr/>
              <p:nvPr/>
            </p:nvSpPr>
            <p:spPr>
              <a:xfrm>
                <a:off x="5111202" y="388924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4" name="Elipse 53">
                <a:extLst>
                  <a:ext uri="{FF2B5EF4-FFF2-40B4-BE49-F238E27FC236}">
                    <a16:creationId xmlns:a16="http://schemas.microsoft.com/office/drawing/2014/main" id="{08501C3D-4FB5-9863-E272-9C597DB93271}"/>
                  </a:ext>
                </a:extLst>
              </p:cNvPr>
              <p:cNvSpPr/>
              <p:nvPr/>
            </p:nvSpPr>
            <p:spPr>
              <a:xfrm>
                <a:off x="5760984" y="3548062"/>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Elipse 54">
                <a:extLst>
                  <a:ext uri="{FF2B5EF4-FFF2-40B4-BE49-F238E27FC236}">
                    <a16:creationId xmlns:a16="http://schemas.microsoft.com/office/drawing/2014/main" id="{16D94FF9-759F-F232-C9DF-2C1608FF3384}"/>
                  </a:ext>
                </a:extLst>
              </p:cNvPr>
              <p:cNvSpPr/>
              <p:nvPr/>
            </p:nvSpPr>
            <p:spPr>
              <a:xfrm>
                <a:off x="5664694" y="509153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6" name="Elipse 55">
                <a:extLst>
                  <a:ext uri="{FF2B5EF4-FFF2-40B4-BE49-F238E27FC236}">
                    <a16:creationId xmlns:a16="http://schemas.microsoft.com/office/drawing/2014/main" id="{6BECD343-B63A-EEA8-9927-47C05677AACC}"/>
                  </a:ext>
                </a:extLst>
              </p:cNvPr>
              <p:cNvSpPr/>
              <p:nvPr/>
            </p:nvSpPr>
            <p:spPr>
              <a:xfrm>
                <a:off x="6593382" y="4753589"/>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spTree>
    <p:extLst>
      <p:ext uri="{BB962C8B-B14F-4D97-AF65-F5344CB8AC3E}">
        <p14:creationId xmlns:p14="http://schemas.microsoft.com/office/powerpoint/2010/main" val="230315499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fontScale="90000"/>
          </a:bodyPr>
          <a:lstStyle/>
          <a:p>
            <a:pPr algn="ctr"/>
            <a:r>
              <a:rPr lang="es-ES" dirty="0"/>
              <a:t>Algoritmo EM: </a:t>
            </a:r>
            <a:br>
              <a:rPr lang="es-ES" dirty="0"/>
            </a:br>
            <a:r>
              <a:rPr lang="es-ES" dirty="0"/>
              <a:t>4. Repetir proceso hasta alcanzar convergencia</a:t>
            </a:r>
            <a:endParaRPr lang="en-CO" dirty="0"/>
          </a:p>
        </p:txBody>
      </p:sp>
      <p:grpSp>
        <p:nvGrpSpPr>
          <p:cNvPr id="33" name="Grupo 32">
            <a:extLst>
              <a:ext uri="{FF2B5EF4-FFF2-40B4-BE49-F238E27FC236}">
                <a16:creationId xmlns:a16="http://schemas.microsoft.com/office/drawing/2014/main" id="{023AC0C3-F155-787F-53F2-530043FC69B3}"/>
              </a:ext>
            </a:extLst>
          </p:cNvPr>
          <p:cNvGrpSpPr/>
          <p:nvPr/>
        </p:nvGrpSpPr>
        <p:grpSpPr>
          <a:xfrm rot="11954464">
            <a:off x="6523643" y="2016427"/>
            <a:ext cx="888289" cy="3950267"/>
            <a:chOff x="3996765" y="4171949"/>
            <a:chExt cx="1003247" cy="2371725"/>
          </a:xfrm>
        </p:grpSpPr>
        <p:sp>
          <p:nvSpPr>
            <p:cNvPr id="39" name="Elipse 38">
              <a:extLst>
                <a:ext uri="{FF2B5EF4-FFF2-40B4-BE49-F238E27FC236}">
                  <a16:creationId xmlns:a16="http://schemas.microsoft.com/office/drawing/2014/main" id="{8E1CB1CB-520B-7859-B197-9EB65DC14BFC}"/>
                </a:ext>
              </a:extLst>
            </p:cNvPr>
            <p:cNvSpPr/>
            <p:nvPr/>
          </p:nvSpPr>
          <p:spPr>
            <a:xfrm rot="2229032">
              <a:off x="3996765" y="4171949"/>
              <a:ext cx="1003247" cy="237172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Elipse 39">
              <a:extLst>
                <a:ext uri="{FF2B5EF4-FFF2-40B4-BE49-F238E27FC236}">
                  <a16:creationId xmlns:a16="http://schemas.microsoft.com/office/drawing/2014/main" id="{8E923F6E-681A-41CC-CE76-8507EF89C64C}"/>
                </a:ext>
              </a:extLst>
            </p:cNvPr>
            <p:cNvSpPr/>
            <p:nvPr/>
          </p:nvSpPr>
          <p:spPr>
            <a:xfrm rot="2229032">
              <a:off x="4083080" y="4491700"/>
              <a:ext cx="760397" cy="179761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Elipse 40">
              <a:extLst>
                <a:ext uri="{FF2B5EF4-FFF2-40B4-BE49-F238E27FC236}">
                  <a16:creationId xmlns:a16="http://schemas.microsoft.com/office/drawing/2014/main" id="{907B9407-FFA4-E5A9-BAA7-04B2E0C00821}"/>
                </a:ext>
              </a:extLst>
            </p:cNvPr>
            <p:cNvSpPr/>
            <p:nvPr/>
          </p:nvSpPr>
          <p:spPr>
            <a:xfrm rot="2229032">
              <a:off x="4201915" y="4816880"/>
              <a:ext cx="492516" cy="116433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2" name="Elipse 41">
              <a:extLst>
                <a:ext uri="{FF2B5EF4-FFF2-40B4-BE49-F238E27FC236}">
                  <a16:creationId xmlns:a16="http://schemas.microsoft.com/office/drawing/2014/main" id="{1295E9EB-4DE1-7CFE-5B85-1A2DB6754A53}"/>
                </a:ext>
              </a:extLst>
            </p:cNvPr>
            <p:cNvSpPr/>
            <p:nvPr/>
          </p:nvSpPr>
          <p:spPr>
            <a:xfrm rot="2229032">
              <a:off x="4292083" y="5049312"/>
              <a:ext cx="295904" cy="69953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nvGrpSpPr>
          <p:cNvPr id="34" name="Grupo 33">
            <a:extLst>
              <a:ext uri="{FF2B5EF4-FFF2-40B4-BE49-F238E27FC236}">
                <a16:creationId xmlns:a16="http://schemas.microsoft.com/office/drawing/2014/main" id="{8C5A619B-098B-7268-BB71-484FDC1A0FFD}"/>
              </a:ext>
            </a:extLst>
          </p:cNvPr>
          <p:cNvGrpSpPr/>
          <p:nvPr/>
        </p:nvGrpSpPr>
        <p:grpSpPr>
          <a:xfrm rot="11549260">
            <a:off x="4636184" y="3703311"/>
            <a:ext cx="1617818" cy="1585923"/>
            <a:chOff x="3996765" y="4171949"/>
            <a:chExt cx="1003247" cy="2371725"/>
          </a:xfrm>
        </p:grpSpPr>
        <p:sp>
          <p:nvSpPr>
            <p:cNvPr id="35" name="Elipse 34">
              <a:extLst>
                <a:ext uri="{FF2B5EF4-FFF2-40B4-BE49-F238E27FC236}">
                  <a16:creationId xmlns:a16="http://schemas.microsoft.com/office/drawing/2014/main" id="{9FF16C63-B9CF-55E9-90E7-08E3CAC915FD}"/>
                </a:ext>
              </a:extLst>
            </p:cNvPr>
            <p:cNvSpPr/>
            <p:nvPr/>
          </p:nvSpPr>
          <p:spPr>
            <a:xfrm rot="2229032">
              <a:off x="3996765" y="4171949"/>
              <a:ext cx="1003247" cy="237172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Elipse 35">
              <a:extLst>
                <a:ext uri="{FF2B5EF4-FFF2-40B4-BE49-F238E27FC236}">
                  <a16:creationId xmlns:a16="http://schemas.microsoft.com/office/drawing/2014/main" id="{B6CE781A-B62D-446A-5969-53D59D718DA8}"/>
                </a:ext>
              </a:extLst>
            </p:cNvPr>
            <p:cNvSpPr/>
            <p:nvPr/>
          </p:nvSpPr>
          <p:spPr>
            <a:xfrm rot="2229032">
              <a:off x="4083080" y="4491700"/>
              <a:ext cx="760397" cy="1797616"/>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7" name="Elipse 36">
              <a:extLst>
                <a:ext uri="{FF2B5EF4-FFF2-40B4-BE49-F238E27FC236}">
                  <a16:creationId xmlns:a16="http://schemas.microsoft.com/office/drawing/2014/main" id="{F961B96E-9645-D5AB-4E7C-028C47AE28FA}"/>
                </a:ext>
              </a:extLst>
            </p:cNvPr>
            <p:cNvSpPr/>
            <p:nvPr/>
          </p:nvSpPr>
          <p:spPr>
            <a:xfrm rot="2229032">
              <a:off x="4201915" y="4816880"/>
              <a:ext cx="492516" cy="1164331"/>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Elipse 37">
              <a:extLst>
                <a:ext uri="{FF2B5EF4-FFF2-40B4-BE49-F238E27FC236}">
                  <a16:creationId xmlns:a16="http://schemas.microsoft.com/office/drawing/2014/main" id="{BDFF7E5A-617B-266D-59D7-775C000002C0}"/>
                </a:ext>
              </a:extLst>
            </p:cNvPr>
            <p:cNvSpPr/>
            <p:nvPr/>
          </p:nvSpPr>
          <p:spPr>
            <a:xfrm rot="2229032">
              <a:off x="4292083" y="5049312"/>
              <a:ext cx="295904" cy="699531"/>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43" name="Grupo 42">
            <a:extLst>
              <a:ext uri="{FF2B5EF4-FFF2-40B4-BE49-F238E27FC236}">
                <a16:creationId xmlns:a16="http://schemas.microsoft.com/office/drawing/2014/main" id="{AE3EDC1F-12D7-DFAC-8F13-74B832867AC6}"/>
              </a:ext>
            </a:extLst>
          </p:cNvPr>
          <p:cNvGrpSpPr/>
          <p:nvPr/>
        </p:nvGrpSpPr>
        <p:grpSpPr>
          <a:xfrm>
            <a:off x="3512439" y="3115021"/>
            <a:ext cx="5167120" cy="2311443"/>
            <a:chOff x="3209924" y="3157537"/>
            <a:chExt cx="5717083" cy="2557462"/>
          </a:xfrm>
        </p:grpSpPr>
        <p:sp>
          <p:nvSpPr>
            <p:cNvPr id="44" name="AutoShape 2">
              <a:extLst>
                <a:ext uri="{FF2B5EF4-FFF2-40B4-BE49-F238E27FC236}">
                  <a16:creationId xmlns:a16="http://schemas.microsoft.com/office/drawing/2014/main" id="{909AC57C-2CF2-1EB9-2670-86F858B31CB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45" name="Elipse 44">
              <a:extLst>
                <a:ext uri="{FF2B5EF4-FFF2-40B4-BE49-F238E27FC236}">
                  <a16:creationId xmlns:a16="http://schemas.microsoft.com/office/drawing/2014/main" id="{B871D021-FC43-C00E-126A-D7B7A0953BF4}"/>
                </a:ext>
              </a:extLst>
            </p:cNvPr>
            <p:cNvSpPr/>
            <p:nvPr/>
          </p:nvSpPr>
          <p:spPr>
            <a:xfrm>
              <a:off x="3209924" y="5476874"/>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Elipse 45">
              <a:extLst>
                <a:ext uri="{FF2B5EF4-FFF2-40B4-BE49-F238E27FC236}">
                  <a16:creationId xmlns:a16="http://schemas.microsoft.com/office/drawing/2014/main" id="{6DC1ECA0-2B45-9AD7-6EDE-0BC0357F3C3C}"/>
                </a:ext>
              </a:extLst>
            </p:cNvPr>
            <p:cNvSpPr/>
            <p:nvPr/>
          </p:nvSpPr>
          <p:spPr>
            <a:xfrm>
              <a:off x="4210049" y="5357811"/>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7" name="Elipse 46">
              <a:extLst>
                <a:ext uri="{FF2B5EF4-FFF2-40B4-BE49-F238E27FC236}">
                  <a16:creationId xmlns:a16="http://schemas.microsoft.com/office/drawing/2014/main" id="{56589203-E69E-C4C8-173E-1D72F898C8D5}"/>
                </a:ext>
              </a:extLst>
            </p:cNvPr>
            <p:cNvSpPr/>
            <p:nvPr/>
          </p:nvSpPr>
          <p:spPr>
            <a:xfrm>
              <a:off x="4962524" y="4786311"/>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8" name="Elipse 47">
              <a:extLst>
                <a:ext uri="{FF2B5EF4-FFF2-40B4-BE49-F238E27FC236}">
                  <a16:creationId xmlns:a16="http://schemas.microsoft.com/office/drawing/2014/main" id="{8812945E-39D5-6038-047A-500181FC246A}"/>
                </a:ext>
              </a:extLst>
            </p:cNvPr>
            <p:cNvSpPr/>
            <p:nvPr/>
          </p:nvSpPr>
          <p:spPr>
            <a:xfrm>
              <a:off x="5783757" y="435207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9" name="Elipse 48">
              <a:extLst>
                <a:ext uri="{FF2B5EF4-FFF2-40B4-BE49-F238E27FC236}">
                  <a16:creationId xmlns:a16="http://schemas.microsoft.com/office/drawing/2014/main" id="{A2E6CE78-2D51-B802-73EC-449AC4682764}"/>
                </a:ext>
              </a:extLst>
            </p:cNvPr>
            <p:cNvSpPr/>
            <p:nvPr/>
          </p:nvSpPr>
          <p:spPr>
            <a:xfrm>
              <a:off x="6593382" y="399012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Elipse 49">
              <a:extLst>
                <a:ext uri="{FF2B5EF4-FFF2-40B4-BE49-F238E27FC236}">
                  <a16:creationId xmlns:a16="http://schemas.microsoft.com/office/drawing/2014/main" id="{B092C346-31B3-4C96-09BB-BB23587AE576}"/>
                </a:ext>
              </a:extLst>
            </p:cNvPr>
            <p:cNvSpPr/>
            <p:nvPr/>
          </p:nvSpPr>
          <p:spPr>
            <a:xfrm>
              <a:off x="7336332" y="383771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1" name="Elipse 50">
              <a:extLst>
                <a:ext uri="{FF2B5EF4-FFF2-40B4-BE49-F238E27FC236}">
                  <a16:creationId xmlns:a16="http://schemas.microsoft.com/office/drawing/2014/main" id="{ECDC110A-C5EA-7F77-3B6B-7CF5C16B874E}"/>
                </a:ext>
              </a:extLst>
            </p:cNvPr>
            <p:cNvSpPr/>
            <p:nvPr/>
          </p:nvSpPr>
          <p:spPr>
            <a:xfrm>
              <a:off x="8155482" y="342900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Elipse 51">
              <a:extLst>
                <a:ext uri="{FF2B5EF4-FFF2-40B4-BE49-F238E27FC236}">
                  <a16:creationId xmlns:a16="http://schemas.microsoft.com/office/drawing/2014/main" id="{944CD2CF-5DBF-39E7-3C24-FF5884DDA285}"/>
                </a:ext>
              </a:extLst>
            </p:cNvPr>
            <p:cNvSpPr/>
            <p:nvPr/>
          </p:nvSpPr>
          <p:spPr>
            <a:xfrm>
              <a:off x="8688882" y="3157537"/>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Elipse 52">
              <a:extLst>
                <a:ext uri="{FF2B5EF4-FFF2-40B4-BE49-F238E27FC236}">
                  <a16:creationId xmlns:a16="http://schemas.microsoft.com/office/drawing/2014/main" id="{E6BD25DF-EAB1-4071-DDAE-6837D603E976}"/>
                </a:ext>
              </a:extLst>
            </p:cNvPr>
            <p:cNvSpPr/>
            <p:nvPr/>
          </p:nvSpPr>
          <p:spPr>
            <a:xfrm>
              <a:off x="5111202" y="388924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4" name="Elipse 53">
              <a:extLst>
                <a:ext uri="{FF2B5EF4-FFF2-40B4-BE49-F238E27FC236}">
                  <a16:creationId xmlns:a16="http://schemas.microsoft.com/office/drawing/2014/main" id="{08501C3D-4FB5-9863-E272-9C597DB93271}"/>
                </a:ext>
              </a:extLst>
            </p:cNvPr>
            <p:cNvSpPr/>
            <p:nvPr/>
          </p:nvSpPr>
          <p:spPr>
            <a:xfrm>
              <a:off x="5760984" y="3548062"/>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Elipse 54">
              <a:extLst>
                <a:ext uri="{FF2B5EF4-FFF2-40B4-BE49-F238E27FC236}">
                  <a16:creationId xmlns:a16="http://schemas.microsoft.com/office/drawing/2014/main" id="{16D94FF9-759F-F232-C9DF-2C1608FF3384}"/>
                </a:ext>
              </a:extLst>
            </p:cNvPr>
            <p:cNvSpPr/>
            <p:nvPr/>
          </p:nvSpPr>
          <p:spPr>
            <a:xfrm>
              <a:off x="5664694" y="509153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6" name="Elipse 55">
              <a:extLst>
                <a:ext uri="{FF2B5EF4-FFF2-40B4-BE49-F238E27FC236}">
                  <a16:creationId xmlns:a16="http://schemas.microsoft.com/office/drawing/2014/main" id="{6BECD343-B63A-EEA8-9927-47C05677AACC}"/>
                </a:ext>
              </a:extLst>
            </p:cNvPr>
            <p:cNvSpPr/>
            <p:nvPr/>
          </p:nvSpPr>
          <p:spPr>
            <a:xfrm>
              <a:off x="6593382" y="4753589"/>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Tree>
    <p:extLst>
      <p:ext uri="{BB962C8B-B14F-4D97-AF65-F5344CB8AC3E}">
        <p14:creationId xmlns:p14="http://schemas.microsoft.com/office/powerpoint/2010/main" val="101665816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b">
            <a:normAutofit fontScale="90000"/>
          </a:bodyPr>
          <a:lstStyle/>
          <a:p>
            <a:pPr algn="ctr"/>
            <a:r>
              <a:rPr lang="es-ES" dirty="0"/>
              <a:t>Algoritmo EM: </a:t>
            </a:r>
            <a:br>
              <a:rPr lang="es-ES" dirty="0"/>
            </a:br>
            <a:r>
              <a:rPr lang="es-ES" dirty="0"/>
              <a:t>4. Repetir proceso hasta alcanzar convergencia</a:t>
            </a:r>
            <a:endParaRPr lang="en-CO" dirty="0"/>
          </a:p>
        </p:txBody>
      </p:sp>
      <p:grpSp>
        <p:nvGrpSpPr>
          <p:cNvPr id="33" name="Grupo 32">
            <a:extLst>
              <a:ext uri="{FF2B5EF4-FFF2-40B4-BE49-F238E27FC236}">
                <a16:creationId xmlns:a16="http://schemas.microsoft.com/office/drawing/2014/main" id="{023AC0C3-F155-787F-53F2-530043FC69B3}"/>
              </a:ext>
            </a:extLst>
          </p:cNvPr>
          <p:cNvGrpSpPr/>
          <p:nvPr/>
        </p:nvGrpSpPr>
        <p:grpSpPr>
          <a:xfrm rot="12411910">
            <a:off x="5407751" y="1514622"/>
            <a:ext cx="1039332" cy="5790479"/>
            <a:chOff x="3996765" y="4171949"/>
            <a:chExt cx="1003247" cy="2371725"/>
          </a:xfrm>
        </p:grpSpPr>
        <p:sp>
          <p:nvSpPr>
            <p:cNvPr id="39" name="Elipse 38">
              <a:extLst>
                <a:ext uri="{FF2B5EF4-FFF2-40B4-BE49-F238E27FC236}">
                  <a16:creationId xmlns:a16="http://schemas.microsoft.com/office/drawing/2014/main" id="{8E1CB1CB-520B-7859-B197-9EB65DC14BFC}"/>
                </a:ext>
              </a:extLst>
            </p:cNvPr>
            <p:cNvSpPr/>
            <p:nvPr/>
          </p:nvSpPr>
          <p:spPr>
            <a:xfrm rot="2229032">
              <a:off x="3996765" y="4171949"/>
              <a:ext cx="1003247" cy="2371725"/>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0" name="Elipse 39">
              <a:extLst>
                <a:ext uri="{FF2B5EF4-FFF2-40B4-BE49-F238E27FC236}">
                  <a16:creationId xmlns:a16="http://schemas.microsoft.com/office/drawing/2014/main" id="{8E923F6E-681A-41CC-CE76-8507EF89C64C}"/>
                </a:ext>
              </a:extLst>
            </p:cNvPr>
            <p:cNvSpPr/>
            <p:nvPr/>
          </p:nvSpPr>
          <p:spPr>
            <a:xfrm rot="2229032">
              <a:off x="4083080" y="4491700"/>
              <a:ext cx="760397" cy="1797616"/>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1" name="Elipse 40">
              <a:extLst>
                <a:ext uri="{FF2B5EF4-FFF2-40B4-BE49-F238E27FC236}">
                  <a16:creationId xmlns:a16="http://schemas.microsoft.com/office/drawing/2014/main" id="{907B9407-FFA4-E5A9-BAA7-04B2E0C00821}"/>
                </a:ext>
              </a:extLst>
            </p:cNvPr>
            <p:cNvSpPr/>
            <p:nvPr/>
          </p:nvSpPr>
          <p:spPr>
            <a:xfrm rot="2229032">
              <a:off x="4201915" y="4816880"/>
              <a:ext cx="492516" cy="116433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2" name="Elipse 41">
              <a:extLst>
                <a:ext uri="{FF2B5EF4-FFF2-40B4-BE49-F238E27FC236}">
                  <a16:creationId xmlns:a16="http://schemas.microsoft.com/office/drawing/2014/main" id="{1295E9EB-4DE1-7CFE-5B85-1A2DB6754A53}"/>
                </a:ext>
              </a:extLst>
            </p:cNvPr>
            <p:cNvSpPr/>
            <p:nvPr/>
          </p:nvSpPr>
          <p:spPr>
            <a:xfrm rot="2229032">
              <a:off x="4292083" y="5049312"/>
              <a:ext cx="295904" cy="699531"/>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dirty="0"/>
            </a:p>
          </p:txBody>
        </p:sp>
      </p:grpSp>
      <p:grpSp>
        <p:nvGrpSpPr>
          <p:cNvPr id="34" name="Grupo 33">
            <a:extLst>
              <a:ext uri="{FF2B5EF4-FFF2-40B4-BE49-F238E27FC236}">
                <a16:creationId xmlns:a16="http://schemas.microsoft.com/office/drawing/2014/main" id="{8C5A619B-098B-7268-BB71-484FDC1A0FFD}"/>
              </a:ext>
            </a:extLst>
          </p:cNvPr>
          <p:cNvGrpSpPr/>
          <p:nvPr/>
        </p:nvGrpSpPr>
        <p:grpSpPr>
          <a:xfrm rot="11549260">
            <a:off x="4929203" y="3414505"/>
            <a:ext cx="1880033" cy="1839297"/>
            <a:chOff x="3996765" y="4171949"/>
            <a:chExt cx="1003247" cy="2371725"/>
          </a:xfrm>
        </p:grpSpPr>
        <p:sp>
          <p:nvSpPr>
            <p:cNvPr id="35" name="Elipse 34">
              <a:extLst>
                <a:ext uri="{FF2B5EF4-FFF2-40B4-BE49-F238E27FC236}">
                  <a16:creationId xmlns:a16="http://schemas.microsoft.com/office/drawing/2014/main" id="{9FF16C63-B9CF-55E9-90E7-08E3CAC915FD}"/>
                </a:ext>
              </a:extLst>
            </p:cNvPr>
            <p:cNvSpPr/>
            <p:nvPr/>
          </p:nvSpPr>
          <p:spPr>
            <a:xfrm rot="2229032">
              <a:off x="3996765" y="4171949"/>
              <a:ext cx="1003247" cy="2371725"/>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6" name="Elipse 35">
              <a:extLst>
                <a:ext uri="{FF2B5EF4-FFF2-40B4-BE49-F238E27FC236}">
                  <a16:creationId xmlns:a16="http://schemas.microsoft.com/office/drawing/2014/main" id="{B6CE781A-B62D-446A-5969-53D59D718DA8}"/>
                </a:ext>
              </a:extLst>
            </p:cNvPr>
            <p:cNvSpPr/>
            <p:nvPr/>
          </p:nvSpPr>
          <p:spPr>
            <a:xfrm rot="2229032">
              <a:off x="4083080" y="4491700"/>
              <a:ext cx="760397" cy="1797616"/>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7" name="Elipse 36">
              <a:extLst>
                <a:ext uri="{FF2B5EF4-FFF2-40B4-BE49-F238E27FC236}">
                  <a16:creationId xmlns:a16="http://schemas.microsoft.com/office/drawing/2014/main" id="{F961B96E-9645-D5AB-4E7C-028C47AE28FA}"/>
                </a:ext>
              </a:extLst>
            </p:cNvPr>
            <p:cNvSpPr/>
            <p:nvPr/>
          </p:nvSpPr>
          <p:spPr>
            <a:xfrm rot="2229032">
              <a:off x="4201915" y="4816880"/>
              <a:ext cx="492516" cy="1164331"/>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38" name="Elipse 37">
              <a:extLst>
                <a:ext uri="{FF2B5EF4-FFF2-40B4-BE49-F238E27FC236}">
                  <a16:creationId xmlns:a16="http://schemas.microsoft.com/office/drawing/2014/main" id="{BDFF7E5A-617B-266D-59D7-775C000002C0}"/>
                </a:ext>
              </a:extLst>
            </p:cNvPr>
            <p:cNvSpPr/>
            <p:nvPr/>
          </p:nvSpPr>
          <p:spPr>
            <a:xfrm rot="2229032">
              <a:off x="4292083" y="5049312"/>
              <a:ext cx="295904" cy="699531"/>
            </a:xfrm>
            <a:prstGeom prst="ellipse">
              <a:avLst/>
            </a:prstGeom>
            <a:noFill/>
            <a:ln w="28575">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grpSp>
        <p:nvGrpSpPr>
          <p:cNvPr id="43" name="Grupo 42">
            <a:extLst>
              <a:ext uri="{FF2B5EF4-FFF2-40B4-BE49-F238E27FC236}">
                <a16:creationId xmlns:a16="http://schemas.microsoft.com/office/drawing/2014/main" id="{AE3EDC1F-12D7-DFAC-8F13-74B832867AC6}"/>
              </a:ext>
            </a:extLst>
          </p:cNvPr>
          <p:cNvGrpSpPr/>
          <p:nvPr/>
        </p:nvGrpSpPr>
        <p:grpSpPr>
          <a:xfrm>
            <a:off x="3512439" y="3115021"/>
            <a:ext cx="5167120" cy="2311443"/>
            <a:chOff x="3209924" y="3157537"/>
            <a:chExt cx="5717083" cy="2557462"/>
          </a:xfrm>
        </p:grpSpPr>
        <p:sp>
          <p:nvSpPr>
            <p:cNvPr id="44" name="AutoShape 2">
              <a:extLst>
                <a:ext uri="{FF2B5EF4-FFF2-40B4-BE49-F238E27FC236}">
                  <a16:creationId xmlns:a16="http://schemas.microsoft.com/office/drawing/2014/main" id="{909AC57C-2CF2-1EB9-2670-86F858B31CBC}"/>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s-CO"/>
            </a:p>
          </p:txBody>
        </p:sp>
        <p:sp>
          <p:nvSpPr>
            <p:cNvPr id="45" name="Elipse 44">
              <a:extLst>
                <a:ext uri="{FF2B5EF4-FFF2-40B4-BE49-F238E27FC236}">
                  <a16:creationId xmlns:a16="http://schemas.microsoft.com/office/drawing/2014/main" id="{B871D021-FC43-C00E-126A-D7B7A0953BF4}"/>
                </a:ext>
              </a:extLst>
            </p:cNvPr>
            <p:cNvSpPr/>
            <p:nvPr/>
          </p:nvSpPr>
          <p:spPr>
            <a:xfrm>
              <a:off x="3209924" y="5476874"/>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6" name="Elipse 45">
              <a:extLst>
                <a:ext uri="{FF2B5EF4-FFF2-40B4-BE49-F238E27FC236}">
                  <a16:creationId xmlns:a16="http://schemas.microsoft.com/office/drawing/2014/main" id="{6DC1ECA0-2B45-9AD7-6EDE-0BC0357F3C3C}"/>
                </a:ext>
              </a:extLst>
            </p:cNvPr>
            <p:cNvSpPr/>
            <p:nvPr/>
          </p:nvSpPr>
          <p:spPr>
            <a:xfrm>
              <a:off x="4210049" y="5357811"/>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7" name="Elipse 46">
              <a:extLst>
                <a:ext uri="{FF2B5EF4-FFF2-40B4-BE49-F238E27FC236}">
                  <a16:creationId xmlns:a16="http://schemas.microsoft.com/office/drawing/2014/main" id="{56589203-E69E-C4C8-173E-1D72F898C8D5}"/>
                </a:ext>
              </a:extLst>
            </p:cNvPr>
            <p:cNvSpPr/>
            <p:nvPr/>
          </p:nvSpPr>
          <p:spPr>
            <a:xfrm>
              <a:off x="4962524" y="4786311"/>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8" name="Elipse 47">
              <a:extLst>
                <a:ext uri="{FF2B5EF4-FFF2-40B4-BE49-F238E27FC236}">
                  <a16:creationId xmlns:a16="http://schemas.microsoft.com/office/drawing/2014/main" id="{8812945E-39D5-6038-047A-500181FC246A}"/>
                </a:ext>
              </a:extLst>
            </p:cNvPr>
            <p:cNvSpPr/>
            <p:nvPr/>
          </p:nvSpPr>
          <p:spPr>
            <a:xfrm>
              <a:off x="5783757" y="435207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49" name="Elipse 48">
              <a:extLst>
                <a:ext uri="{FF2B5EF4-FFF2-40B4-BE49-F238E27FC236}">
                  <a16:creationId xmlns:a16="http://schemas.microsoft.com/office/drawing/2014/main" id="{A2E6CE78-2D51-B802-73EC-449AC4682764}"/>
                </a:ext>
              </a:extLst>
            </p:cNvPr>
            <p:cNvSpPr/>
            <p:nvPr/>
          </p:nvSpPr>
          <p:spPr>
            <a:xfrm>
              <a:off x="6593382" y="399012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0" name="Elipse 49">
              <a:extLst>
                <a:ext uri="{FF2B5EF4-FFF2-40B4-BE49-F238E27FC236}">
                  <a16:creationId xmlns:a16="http://schemas.microsoft.com/office/drawing/2014/main" id="{B092C346-31B3-4C96-09BB-BB23587AE576}"/>
                </a:ext>
              </a:extLst>
            </p:cNvPr>
            <p:cNvSpPr/>
            <p:nvPr/>
          </p:nvSpPr>
          <p:spPr>
            <a:xfrm>
              <a:off x="7336332" y="383771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1" name="Elipse 50">
              <a:extLst>
                <a:ext uri="{FF2B5EF4-FFF2-40B4-BE49-F238E27FC236}">
                  <a16:creationId xmlns:a16="http://schemas.microsoft.com/office/drawing/2014/main" id="{ECDC110A-C5EA-7F77-3B6B-7CF5C16B874E}"/>
                </a:ext>
              </a:extLst>
            </p:cNvPr>
            <p:cNvSpPr/>
            <p:nvPr/>
          </p:nvSpPr>
          <p:spPr>
            <a:xfrm>
              <a:off x="8155482" y="3429000"/>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2" name="Elipse 51">
              <a:extLst>
                <a:ext uri="{FF2B5EF4-FFF2-40B4-BE49-F238E27FC236}">
                  <a16:creationId xmlns:a16="http://schemas.microsoft.com/office/drawing/2014/main" id="{944CD2CF-5DBF-39E7-3C24-FF5884DDA285}"/>
                </a:ext>
              </a:extLst>
            </p:cNvPr>
            <p:cNvSpPr/>
            <p:nvPr/>
          </p:nvSpPr>
          <p:spPr>
            <a:xfrm>
              <a:off x="8688882" y="3157537"/>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3" name="Elipse 52">
              <a:extLst>
                <a:ext uri="{FF2B5EF4-FFF2-40B4-BE49-F238E27FC236}">
                  <a16:creationId xmlns:a16="http://schemas.microsoft.com/office/drawing/2014/main" id="{E6BD25DF-EAB1-4071-DDAE-6837D603E976}"/>
                </a:ext>
              </a:extLst>
            </p:cNvPr>
            <p:cNvSpPr/>
            <p:nvPr/>
          </p:nvSpPr>
          <p:spPr>
            <a:xfrm>
              <a:off x="5111202" y="388924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4" name="Elipse 53">
              <a:extLst>
                <a:ext uri="{FF2B5EF4-FFF2-40B4-BE49-F238E27FC236}">
                  <a16:creationId xmlns:a16="http://schemas.microsoft.com/office/drawing/2014/main" id="{08501C3D-4FB5-9863-E272-9C597DB93271}"/>
                </a:ext>
              </a:extLst>
            </p:cNvPr>
            <p:cNvSpPr/>
            <p:nvPr/>
          </p:nvSpPr>
          <p:spPr>
            <a:xfrm>
              <a:off x="5760984" y="3548062"/>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5" name="Elipse 54">
              <a:extLst>
                <a:ext uri="{FF2B5EF4-FFF2-40B4-BE49-F238E27FC236}">
                  <a16:creationId xmlns:a16="http://schemas.microsoft.com/office/drawing/2014/main" id="{16D94FF9-759F-F232-C9DF-2C1608FF3384}"/>
                </a:ext>
              </a:extLst>
            </p:cNvPr>
            <p:cNvSpPr/>
            <p:nvPr/>
          </p:nvSpPr>
          <p:spPr>
            <a:xfrm>
              <a:off x="5664694" y="5091538"/>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56" name="Elipse 55">
              <a:extLst>
                <a:ext uri="{FF2B5EF4-FFF2-40B4-BE49-F238E27FC236}">
                  <a16:creationId xmlns:a16="http://schemas.microsoft.com/office/drawing/2014/main" id="{6BECD343-B63A-EEA8-9927-47C05677AACC}"/>
                </a:ext>
              </a:extLst>
            </p:cNvPr>
            <p:cNvSpPr/>
            <p:nvPr/>
          </p:nvSpPr>
          <p:spPr>
            <a:xfrm>
              <a:off x="6593382" y="4753589"/>
              <a:ext cx="238125" cy="238125"/>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grpSp>
    </p:spTree>
    <p:extLst>
      <p:ext uri="{BB962C8B-B14F-4D97-AF65-F5344CB8AC3E}">
        <p14:creationId xmlns:p14="http://schemas.microsoft.com/office/powerpoint/2010/main" val="27754993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6294-38AF-938A-3165-10B8A5A73BA5}"/>
              </a:ext>
            </a:extLst>
          </p:cNvPr>
          <p:cNvSpPr>
            <a:spLocks noGrp="1"/>
          </p:cNvSpPr>
          <p:nvPr>
            <p:ph type="title"/>
          </p:nvPr>
        </p:nvSpPr>
        <p:spPr/>
        <p:txBody>
          <a:bodyPr>
            <a:normAutofit fontScale="90000"/>
          </a:bodyPr>
          <a:lstStyle/>
          <a:p>
            <a:pPr algn="ctr"/>
            <a:r>
              <a:rPr lang="es-ES" dirty="0"/>
              <a:t>Análisis de Componentes Principales (PCA)</a:t>
            </a:r>
            <a:endParaRPr lang="en-CO" dirty="0"/>
          </a:p>
        </p:txBody>
      </p:sp>
      <p:pic>
        <p:nvPicPr>
          <p:cNvPr id="10" name="Imagen 9">
            <a:extLst>
              <a:ext uri="{FF2B5EF4-FFF2-40B4-BE49-F238E27FC236}">
                <a16:creationId xmlns:a16="http://schemas.microsoft.com/office/drawing/2014/main" id="{EDC7334D-8AA1-6EC5-3840-F91A1A5527E7}"/>
              </a:ext>
            </a:extLst>
          </p:cNvPr>
          <p:cNvPicPr>
            <a:picLocks noChangeAspect="1"/>
          </p:cNvPicPr>
          <p:nvPr/>
        </p:nvPicPr>
        <p:blipFill>
          <a:blip r:embed="rId2"/>
          <a:stretch>
            <a:fillRect/>
          </a:stretch>
        </p:blipFill>
        <p:spPr>
          <a:xfrm>
            <a:off x="3154982" y="2476741"/>
            <a:ext cx="5882035" cy="3704983"/>
          </a:xfrm>
          <a:prstGeom prst="rect">
            <a:avLst/>
          </a:prstGeom>
        </p:spPr>
      </p:pic>
    </p:spTree>
    <p:extLst>
      <p:ext uri="{BB962C8B-B14F-4D97-AF65-F5344CB8AC3E}">
        <p14:creationId xmlns:p14="http://schemas.microsoft.com/office/powerpoint/2010/main" val="21283269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D319D3-B1B9-4D8A-737F-60ED726A1E51}"/>
              </a:ext>
            </a:extLst>
          </p:cNvPr>
          <p:cNvSpPr>
            <a:spLocks noGrp="1"/>
          </p:cNvSpPr>
          <p:nvPr>
            <p:ph type="title"/>
          </p:nvPr>
        </p:nvSpPr>
        <p:spPr>
          <a:xfrm>
            <a:off x="852005" y="171450"/>
            <a:ext cx="10487989" cy="1639888"/>
          </a:xfrm>
        </p:spPr>
        <p:txBody>
          <a:bodyPr anchor="t">
            <a:normAutofit/>
          </a:bodyPr>
          <a:lstStyle/>
          <a:p>
            <a:pPr algn="ctr"/>
            <a:r>
              <a:rPr lang="es-ES" dirty="0"/>
              <a:t>Final </a:t>
            </a:r>
            <a:r>
              <a:rPr lang="es-ES" dirty="0" err="1"/>
              <a:t>thoughts</a:t>
            </a:r>
            <a:endParaRPr lang="en-CO" dirty="0"/>
          </a:p>
        </p:txBody>
      </p:sp>
      <p:pic>
        <p:nvPicPr>
          <p:cNvPr id="16386" name="Picture 2" descr="MiniBatch KMeans, Affinity Propagation, MeanShift, Spectral Clustering, Ward, Agglomerative Clustering, DBSCAN, OPTICS, BIRCH, Gaussian Mixture">
            <a:extLst>
              <a:ext uri="{FF2B5EF4-FFF2-40B4-BE49-F238E27FC236}">
                <a16:creationId xmlns:a16="http://schemas.microsoft.com/office/drawing/2014/main" id="{8C1FC4F0-F3EC-4131-316F-8CC143D64F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34192" y="991394"/>
            <a:ext cx="9123614" cy="56483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4730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a:extLst>
              <a:ext uri="{FF2B5EF4-FFF2-40B4-BE49-F238E27FC236}">
                <a16:creationId xmlns:a16="http://schemas.microsoft.com/office/drawing/2014/main" id="{9BF8C2F6-9D62-7EBB-F148-B20BE937B465}"/>
              </a:ext>
            </a:extLst>
          </p:cNvPr>
          <p:cNvPicPr>
            <a:picLocks noChangeAspect="1"/>
          </p:cNvPicPr>
          <p:nvPr/>
        </p:nvPicPr>
        <p:blipFill>
          <a:blip r:embed="rId2"/>
          <a:stretch>
            <a:fillRect/>
          </a:stretch>
        </p:blipFill>
        <p:spPr>
          <a:xfrm>
            <a:off x="3095311" y="2476741"/>
            <a:ext cx="6001378" cy="3704983"/>
          </a:xfrm>
          <a:prstGeom prst="rect">
            <a:avLst/>
          </a:prstGeom>
        </p:spPr>
      </p:pic>
      <p:sp>
        <p:nvSpPr>
          <p:cNvPr id="2" name="Title 1">
            <a:extLst>
              <a:ext uri="{FF2B5EF4-FFF2-40B4-BE49-F238E27FC236}">
                <a16:creationId xmlns:a16="http://schemas.microsoft.com/office/drawing/2014/main" id="{8ECB6294-38AF-938A-3165-10B8A5A73BA5}"/>
              </a:ext>
            </a:extLst>
          </p:cNvPr>
          <p:cNvSpPr>
            <a:spLocks noGrp="1"/>
          </p:cNvSpPr>
          <p:nvPr>
            <p:ph type="title"/>
          </p:nvPr>
        </p:nvSpPr>
        <p:spPr/>
        <p:txBody>
          <a:bodyPr>
            <a:normAutofit fontScale="90000"/>
          </a:bodyPr>
          <a:lstStyle/>
          <a:p>
            <a:pPr algn="ctr"/>
            <a:r>
              <a:rPr lang="es-ES" dirty="0"/>
              <a:t>Análisis de Componentes Principales (PCA)</a:t>
            </a:r>
            <a:endParaRPr lang="en-CO" dirty="0"/>
          </a:p>
        </p:txBody>
      </p:sp>
    </p:spTree>
    <p:extLst>
      <p:ext uri="{BB962C8B-B14F-4D97-AF65-F5344CB8AC3E}">
        <p14:creationId xmlns:p14="http://schemas.microsoft.com/office/powerpoint/2010/main" val="412077113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6294-38AF-938A-3165-10B8A5A73BA5}"/>
              </a:ext>
            </a:extLst>
          </p:cNvPr>
          <p:cNvSpPr>
            <a:spLocks noGrp="1"/>
          </p:cNvSpPr>
          <p:nvPr>
            <p:ph type="title"/>
          </p:nvPr>
        </p:nvSpPr>
        <p:spPr/>
        <p:txBody>
          <a:bodyPr>
            <a:normAutofit fontScale="90000"/>
          </a:bodyPr>
          <a:lstStyle/>
          <a:p>
            <a:pPr algn="ctr"/>
            <a:r>
              <a:rPr lang="es-ES" dirty="0"/>
              <a:t>Análisis de Componentes Principales (PCA)</a:t>
            </a:r>
            <a:endParaRPr lang="en-CO" dirty="0"/>
          </a:p>
        </p:txBody>
      </p:sp>
      <p:pic>
        <p:nvPicPr>
          <p:cNvPr id="5" name="Imagen 4">
            <a:extLst>
              <a:ext uri="{FF2B5EF4-FFF2-40B4-BE49-F238E27FC236}">
                <a16:creationId xmlns:a16="http://schemas.microsoft.com/office/drawing/2014/main" id="{1187F0CA-375B-A4F6-080E-F72C99B4DD95}"/>
              </a:ext>
            </a:extLst>
          </p:cNvPr>
          <p:cNvPicPr>
            <a:picLocks noChangeAspect="1"/>
          </p:cNvPicPr>
          <p:nvPr/>
        </p:nvPicPr>
        <p:blipFill>
          <a:blip r:embed="rId2"/>
          <a:stretch>
            <a:fillRect/>
          </a:stretch>
        </p:blipFill>
        <p:spPr>
          <a:xfrm>
            <a:off x="2972620" y="2436253"/>
            <a:ext cx="6246759" cy="3651725"/>
          </a:xfrm>
          <a:prstGeom prst="rect">
            <a:avLst/>
          </a:prstGeom>
        </p:spPr>
      </p:pic>
    </p:spTree>
    <p:extLst>
      <p:ext uri="{BB962C8B-B14F-4D97-AF65-F5344CB8AC3E}">
        <p14:creationId xmlns:p14="http://schemas.microsoft.com/office/powerpoint/2010/main" val="132587223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B6294-38AF-938A-3165-10B8A5A73BA5}"/>
              </a:ext>
            </a:extLst>
          </p:cNvPr>
          <p:cNvSpPr>
            <a:spLocks noGrp="1"/>
          </p:cNvSpPr>
          <p:nvPr>
            <p:ph type="title"/>
          </p:nvPr>
        </p:nvSpPr>
        <p:spPr/>
        <p:txBody>
          <a:bodyPr>
            <a:normAutofit fontScale="90000"/>
          </a:bodyPr>
          <a:lstStyle/>
          <a:p>
            <a:pPr algn="ctr"/>
            <a:r>
              <a:rPr lang="es-ES" dirty="0"/>
              <a:t>Análisis de Componentes Principales (PCA)</a:t>
            </a:r>
            <a:endParaRPr lang="en-CO" dirty="0"/>
          </a:p>
        </p:txBody>
      </p:sp>
      <p:pic>
        <p:nvPicPr>
          <p:cNvPr id="4" name="Imagen 3">
            <a:extLst>
              <a:ext uri="{FF2B5EF4-FFF2-40B4-BE49-F238E27FC236}">
                <a16:creationId xmlns:a16="http://schemas.microsoft.com/office/drawing/2014/main" id="{02707534-7C53-AC8F-0AAC-BBACD7D46508}"/>
              </a:ext>
            </a:extLst>
          </p:cNvPr>
          <p:cNvPicPr>
            <a:picLocks noChangeAspect="1"/>
          </p:cNvPicPr>
          <p:nvPr/>
        </p:nvPicPr>
        <p:blipFill>
          <a:blip r:embed="rId2"/>
          <a:stretch>
            <a:fillRect/>
          </a:stretch>
        </p:blipFill>
        <p:spPr>
          <a:xfrm>
            <a:off x="3042602" y="2658052"/>
            <a:ext cx="6106795" cy="3538212"/>
          </a:xfrm>
          <a:prstGeom prst="rect">
            <a:avLst/>
          </a:prstGeom>
        </p:spPr>
      </p:pic>
    </p:spTree>
    <p:extLst>
      <p:ext uri="{BB962C8B-B14F-4D97-AF65-F5344CB8AC3E}">
        <p14:creationId xmlns:p14="http://schemas.microsoft.com/office/powerpoint/2010/main" val="406361714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theme/theme1.xml><?xml version="1.0" encoding="utf-8"?>
<a:theme xmlns:a="http://schemas.openxmlformats.org/drawingml/2006/main" name="SketchLinesVTI">
  <a:themeElements>
    <a:clrScheme name="AnalogousFromDarkSeedLeftStep">
      <a:dk1>
        <a:srgbClr val="000000"/>
      </a:dk1>
      <a:lt1>
        <a:srgbClr val="FFFFFF"/>
      </a:lt1>
      <a:dk2>
        <a:srgbClr val="1B3021"/>
      </a:dk2>
      <a:lt2>
        <a:srgbClr val="F0F2F3"/>
      </a:lt2>
      <a:accent1>
        <a:srgbClr val="C36E4D"/>
      </a:accent1>
      <a:accent2>
        <a:srgbClr val="B13B4B"/>
      </a:accent2>
      <a:accent3>
        <a:srgbClr val="C34D8F"/>
      </a:accent3>
      <a:accent4>
        <a:srgbClr val="B13BAE"/>
      </a:accent4>
      <a:accent5>
        <a:srgbClr val="954DC3"/>
      </a:accent5>
      <a:accent6>
        <a:srgbClr val="5D47B6"/>
      </a:accent6>
      <a:hlink>
        <a:srgbClr val="A23FBF"/>
      </a:hlink>
      <a:folHlink>
        <a:srgbClr val="7F7F7F"/>
      </a:folHlink>
    </a:clrScheme>
    <a:fontScheme name="Custom 7">
      <a:majorFont>
        <a:latin typeface="Meiryo"/>
        <a:ea typeface=""/>
        <a:cs typeface=""/>
      </a:majorFont>
      <a:minorFont>
        <a:latin typeface="Meiryo"/>
        <a:ea typeface=""/>
        <a:cs typeface=""/>
      </a:minorFont>
    </a:fontScheme>
    <a:fmtScheme name="Feathered">
      <a:fillStyleLst>
        <a:solidFill>
          <a:schemeClr val="phClr"/>
        </a:solidFill>
        <a:solidFill>
          <a:schemeClr val="phClr">
            <a:tint val="67000"/>
            <a:satMod val="105000"/>
          </a:schemeClr>
        </a:solidFill>
        <a:gradFill rotWithShape="1">
          <a:gsLst>
            <a:gs pos="0">
              <a:schemeClr val="phClr">
                <a:tint val="94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tint val="50000"/>
              <a:shade val="83000"/>
            </a:schemeClr>
          </a:solidFill>
          <a:prstDash val="solid"/>
        </a:ln>
      </a:lnStyleLst>
      <a:effectStyleLst>
        <a:effectStyle>
          <a:effectLst/>
        </a:effectStyle>
        <a:effectStyle>
          <a:effectLst/>
        </a:effectStyle>
        <a:effectStyle>
          <a:effectLst>
            <a:outerShdw blurRad="57150" dist="25400" dir="5400000" algn="ctr" rotWithShape="0">
              <a:srgbClr val="000000">
                <a:alpha val="2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ketchLinesVTI" id="{8C0B0F05-C8D0-4078-9615-83E590287484}" vid="{43A7BC57-C1E3-4EE6-BDBC-5422DD574A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1449</TotalTime>
  <Words>1485</Words>
  <Application>Microsoft Office PowerPoint</Application>
  <PresentationFormat>Panorámica</PresentationFormat>
  <Paragraphs>200</Paragraphs>
  <Slides>60</Slides>
  <Notes>15</Notes>
  <HiddenSlides>0</HiddenSlides>
  <MMClips>3</MMClips>
  <ScaleCrop>false</ScaleCrop>
  <HeadingPairs>
    <vt:vector size="6" baseType="variant">
      <vt:variant>
        <vt:lpstr>Fuentes usadas</vt:lpstr>
      </vt:variant>
      <vt:variant>
        <vt:i4>11</vt:i4>
      </vt:variant>
      <vt:variant>
        <vt:lpstr>Tema</vt:lpstr>
      </vt:variant>
      <vt:variant>
        <vt:i4>1</vt:i4>
      </vt:variant>
      <vt:variant>
        <vt:lpstr>Títulos de diapositiva</vt:lpstr>
      </vt:variant>
      <vt:variant>
        <vt:i4>60</vt:i4>
      </vt:variant>
    </vt:vector>
  </HeadingPairs>
  <TitlesOfParts>
    <vt:vector size="72" baseType="lpstr">
      <vt:lpstr>Meiryo</vt:lpstr>
      <vt:lpstr>Anton</vt:lpstr>
      <vt:lpstr>Arial</vt:lpstr>
      <vt:lpstr>Calibri</vt:lpstr>
      <vt:lpstr>Cambria Math</vt:lpstr>
      <vt:lpstr>Consolas</vt:lpstr>
      <vt:lpstr>Corbel</vt:lpstr>
      <vt:lpstr>mediumllweb</vt:lpstr>
      <vt:lpstr>Nimbus Roman No9 L</vt:lpstr>
      <vt:lpstr>Open Sans</vt:lpstr>
      <vt:lpstr>Verdana</vt:lpstr>
      <vt:lpstr>SketchLinesVTI</vt:lpstr>
      <vt:lpstr>Aprendizaje No Supervisado</vt:lpstr>
      <vt:lpstr>Análisis de Componentes Principales (PCA)</vt:lpstr>
      <vt:lpstr>Análisis de Componentes Principales (PCA)</vt:lpstr>
      <vt:lpstr>Análisis de Componentes Principales (PCA)</vt:lpstr>
      <vt:lpstr>Análisis de Componentes Principales (PCA)</vt:lpstr>
      <vt:lpstr>Análisis de Componentes Principales (PCA)</vt:lpstr>
      <vt:lpstr>Análisis de Componentes Principales (PCA)</vt:lpstr>
      <vt:lpstr>Análisis de Componentes Principales (PCA)</vt:lpstr>
      <vt:lpstr>Análisis de Componentes Principales (PCA)</vt:lpstr>
      <vt:lpstr>Análisis de Componentes Principales (PCA)</vt:lpstr>
      <vt:lpstr>Análisis de Componentes Principales (PCA)</vt:lpstr>
      <vt:lpstr>Análisis de Componentes Principales (PCA)</vt:lpstr>
      <vt:lpstr>Análisis de Componentes Principales (PCA)</vt:lpstr>
      <vt:lpstr>Análisis de Componentes Principales (PCA)</vt:lpstr>
      <vt:lpstr>Tres formas de construir clústers</vt:lpstr>
      <vt:lpstr>Clustering Jerárquico</vt:lpstr>
      <vt:lpstr>Dendograma</vt:lpstr>
      <vt:lpstr>Clustering de partición</vt:lpstr>
      <vt:lpstr>K - MEANS</vt:lpstr>
      <vt:lpstr>K medias</vt:lpstr>
      <vt:lpstr>¿Cómo elegir el “K”?</vt:lpstr>
      <vt:lpstr>Coeficiente de Silhouette</vt:lpstr>
      <vt:lpstr>Distancia Euclideana: ¿Cuál es la distancia entre Andrés y yo?</vt:lpstr>
      <vt:lpstr>Distancia Euclideana: ¿Cuál es la distancia entre Andrés y yo?</vt:lpstr>
      <vt:lpstr>Distancia Euclideana: ¿Cuál es la distancia entre Andrés y yo?</vt:lpstr>
      <vt:lpstr>Distancia Euclideana: ¿Cuál es la distancia entre Andrés y yo?</vt:lpstr>
      <vt:lpstr>Distancia Euclideana: ¿Cuál es la distancia entre Andrés, Cata y yo?</vt:lpstr>
      <vt:lpstr>¿Qué pasa cuando tenemos datos de diferentes tipos?</vt:lpstr>
      <vt:lpstr>¿Qué pasa cuando tenemos datos de diferentes tipos?</vt:lpstr>
      <vt:lpstr>¿Qué pasa cuando tenemos datos de diferentes tipos?</vt:lpstr>
      <vt:lpstr>Distancia de Gower</vt:lpstr>
      <vt:lpstr>Distancia de Gower</vt:lpstr>
      <vt:lpstr>Distancia de Gower</vt:lpstr>
      <vt:lpstr>Matriz de (di)similaridad</vt:lpstr>
      <vt:lpstr>Clustering basado en densidad</vt:lpstr>
      <vt:lpstr>DBSCAN</vt:lpstr>
      <vt:lpstr>DBSCAN</vt:lpstr>
      <vt:lpstr>DBSCAN</vt:lpstr>
      <vt:lpstr>Gráficamente</vt:lpstr>
      <vt:lpstr>Maldición de la dimensionalidad</vt:lpstr>
      <vt:lpstr>Maldición de la dimensionalidad</vt:lpstr>
      <vt:lpstr>Autoencoders</vt:lpstr>
      <vt:lpstr>K-Prototypes</vt:lpstr>
      <vt:lpstr>Mixturas Gaussianas</vt:lpstr>
      <vt:lpstr>Mixturas Gaussianas</vt:lpstr>
      <vt:lpstr>Mixturas Gaussianas</vt:lpstr>
      <vt:lpstr>Mixturas Gaussianas</vt:lpstr>
      <vt:lpstr>Mixturas Gaussianas</vt:lpstr>
      <vt:lpstr>Algoritmo EM:  1. Inicializar K distribuciones normales</vt:lpstr>
      <vt:lpstr>Algoritmo EM:  2. Calcular la “Responsabilidad”</vt:lpstr>
      <vt:lpstr>Algoritmo EM:  2. Calcular la “Responsabilidad”</vt:lpstr>
      <vt:lpstr>Algoritmo EM:  2. Calcular la “Responsabilidad”</vt:lpstr>
      <vt:lpstr>Algoritmo EM:  3. Re estimar las distribuciones</vt:lpstr>
      <vt:lpstr>Algoritmo EM:  3. Re estimar las distribuciones</vt:lpstr>
      <vt:lpstr>Algoritmo EM:  3. Re estimar las distribuciones</vt:lpstr>
      <vt:lpstr>Algoritmo EM:  3. Re estimar las distribuciones</vt:lpstr>
      <vt:lpstr>Algoritmo EM:  4. Repetir proceso hasta alcanzar convergencia</vt:lpstr>
      <vt:lpstr>Algoritmo EM:  4. Repetir proceso hasta alcanzar convergencia</vt:lpstr>
      <vt:lpstr>Algoritmo EM:  4. Repetir proceso hasta alcanzar convergencia</vt:lpstr>
      <vt:lpstr>Final thoughts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Aprendizaje No Supervisado</dc:title>
  <dc:creator>Catalina Maria Bernal Murcia</dc:creator>
  <cp:lastModifiedBy>Lucas  Gomez Tobon</cp:lastModifiedBy>
  <cp:revision>14</cp:revision>
  <dcterms:created xsi:type="dcterms:W3CDTF">2023-02-21T01:16:32Z</dcterms:created>
  <dcterms:modified xsi:type="dcterms:W3CDTF">2023-05-11T05:54:30Z</dcterms:modified>
</cp:coreProperties>
</file>